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7" r:id="rId5"/>
    <p:sldId id="315" r:id="rId6"/>
    <p:sldId id="268" r:id="rId7"/>
    <p:sldId id="314" r:id="rId8"/>
    <p:sldId id="312" r:id="rId9"/>
    <p:sldId id="318" r:id="rId10"/>
    <p:sldId id="319" r:id="rId11"/>
    <p:sldId id="320" r:id="rId12"/>
    <p:sldId id="321" r:id="rId13"/>
    <p:sldId id="322" r:id="rId14"/>
    <p:sldId id="323" r:id="rId15"/>
    <p:sldId id="324" r:id="rId16"/>
    <p:sldId id="325" r:id="rId17"/>
    <p:sldId id="326" r:id="rId18"/>
    <p:sldId id="327" r:id="rId19"/>
    <p:sldId id="330" r:id="rId20"/>
    <p:sldId id="331" r:id="rId21"/>
    <p:sldId id="332" r:id="rId22"/>
    <p:sldId id="333" r:id="rId23"/>
    <p:sldId id="334" r:id="rId24"/>
    <p:sldId id="335" r:id="rId25"/>
    <p:sldId id="336" r:id="rId26"/>
    <p:sldId id="345" r:id="rId27"/>
    <p:sldId id="337" r:id="rId28"/>
    <p:sldId id="338" r:id="rId29"/>
    <p:sldId id="339" r:id="rId30"/>
    <p:sldId id="340" r:id="rId31"/>
    <p:sldId id="341" r:id="rId32"/>
    <p:sldId id="342" r:id="rId33"/>
    <p:sldId id="343" r:id="rId34"/>
    <p:sldId id="344" r:id="rId35"/>
    <p:sldId id="317" r:id="rId36"/>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Miriam Libre" panose="00000500000000000000" pitchFamily="2" charset="-79"/>
      <p:regular r:id="rId41"/>
      <p:bold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ACC8"/>
    <a:srgbClr val="9ACA3C"/>
    <a:srgbClr val="22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58617717-A8C9-4691-AE8B-E5049E37C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489" y="2688261"/>
            <a:ext cx="8130496" cy="1348902"/>
          </a:xfrm>
          <a:prstGeom prst="rect">
            <a:avLst/>
          </a:prstGeom>
        </p:spPr>
      </p:pic>
    </p:spTree>
    <p:extLst>
      <p:ext uri="{BB962C8B-B14F-4D97-AF65-F5344CB8AC3E}">
        <p14:creationId xmlns:p14="http://schemas.microsoft.com/office/powerpoint/2010/main" val="327290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58617717-A8C9-4691-AE8B-E5049E37C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919" y="6294102"/>
            <a:ext cx="2696308" cy="447335"/>
          </a:xfrm>
          <a:prstGeom prst="rect">
            <a:avLst/>
          </a:prstGeom>
        </p:spPr>
      </p:pic>
      <p:sp>
        <p:nvSpPr>
          <p:cNvPr id="4" name="Rectangle 3">
            <a:extLst>
              <a:ext uri="{FF2B5EF4-FFF2-40B4-BE49-F238E27FC236}">
                <a16:creationId xmlns:a16="http://schemas.microsoft.com/office/drawing/2014/main" id="{33CD655F-53E9-4060-8358-161297D0F143}"/>
              </a:ext>
            </a:extLst>
          </p:cNvPr>
          <p:cNvSpPr/>
          <p:nvPr userDrawn="1"/>
        </p:nvSpPr>
        <p:spPr>
          <a:xfrm>
            <a:off x="190919" y="150725"/>
            <a:ext cx="11826910" cy="5898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105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93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E68F8-72A3-4FC4-B253-B8D38DF24AC6}" type="datetimeFigureOut">
              <a:rPr lang="en-GB" smtClean="0"/>
              <a:t>10/11/2022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8B2221-E5FE-4C5B-A170-9C4F8012F2ED}" type="slidenum">
              <a:rPr lang="en-GB" smtClean="0"/>
              <a:t>‹#›</a:t>
            </a:fld>
            <a:endParaRPr lang="en-GB"/>
          </a:p>
        </p:txBody>
      </p:sp>
    </p:spTree>
    <p:extLst>
      <p:ext uri="{BB962C8B-B14F-4D97-AF65-F5344CB8AC3E}">
        <p14:creationId xmlns:p14="http://schemas.microsoft.com/office/powerpoint/2010/main" val="2234244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000">
              <a:srgbClr val="225D86"/>
            </a:gs>
            <a:gs pos="35000">
              <a:srgbClr val="38ACC8"/>
            </a:gs>
            <a:gs pos="95000">
              <a:srgbClr val="9ACA3C"/>
            </a:gs>
          </a:gsLst>
          <a:lin ang="198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9B1CB-1105-40E4-A09B-44980BA06C5F}"/>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8DCCFE1-12C4-4B6D-B2AC-73A73DFA489E}"/>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45038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914423" rtl="0" eaLnBrk="1" latinLnBrk="0" hangingPunct="1">
        <a:lnSpc>
          <a:spcPct val="90000"/>
        </a:lnSpc>
        <a:spcBef>
          <a:spcPct val="0"/>
        </a:spcBef>
        <a:buNone/>
        <a:defRPr sz="4400" b="1" kern="1200">
          <a:solidFill>
            <a:schemeClr val="bg1"/>
          </a:solidFill>
          <a:latin typeface="Miriam Libre" panose="00000500000000000000" pitchFamily="2" charset="-79"/>
          <a:ea typeface="+mj-ea"/>
          <a:cs typeface="Miriam Libre" panose="00000500000000000000" pitchFamily="2" charset="-79"/>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b="0" kern="1200">
          <a:solidFill>
            <a:schemeClr val="bg1"/>
          </a:solidFill>
          <a:latin typeface="Miriam Libre" panose="00000500000000000000" pitchFamily="2" charset="-79"/>
          <a:ea typeface="+mn-ea"/>
          <a:cs typeface="Miriam Libre" panose="00000500000000000000" pitchFamily="2" charset="-79"/>
        </a:defRPr>
      </a:lvl1pPr>
      <a:lvl2pPr marL="685818" indent="-228606" algn="l" defTabSz="914423" rtl="0" eaLnBrk="1" latinLnBrk="0" hangingPunct="1">
        <a:lnSpc>
          <a:spcPct val="90000"/>
        </a:lnSpc>
        <a:spcBef>
          <a:spcPts val="500"/>
        </a:spcBef>
        <a:buFont typeface="Arial" panose="020B0604020202020204" pitchFamily="34" charset="0"/>
        <a:buChar char="•"/>
        <a:defRPr sz="2400" b="0" kern="1200">
          <a:solidFill>
            <a:schemeClr val="bg1"/>
          </a:solidFill>
          <a:latin typeface="Miriam Libre" panose="00000500000000000000" pitchFamily="2" charset="-79"/>
          <a:ea typeface="+mn-ea"/>
          <a:cs typeface="Miriam Libre" panose="00000500000000000000" pitchFamily="2" charset="-79"/>
        </a:defRPr>
      </a:lvl2pPr>
      <a:lvl3pPr marL="1143029" indent="-228606" algn="l" defTabSz="914423" rtl="0" eaLnBrk="1" latinLnBrk="0" hangingPunct="1">
        <a:lnSpc>
          <a:spcPct val="90000"/>
        </a:lnSpc>
        <a:spcBef>
          <a:spcPts val="500"/>
        </a:spcBef>
        <a:buFont typeface="Arial" panose="020B0604020202020204" pitchFamily="34" charset="0"/>
        <a:buChar char="•"/>
        <a:defRPr sz="2000" b="0" kern="1200">
          <a:solidFill>
            <a:schemeClr val="bg1"/>
          </a:solidFill>
          <a:latin typeface="Miriam Libre" panose="00000500000000000000" pitchFamily="2" charset="-79"/>
          <a:ea typeface="+mn-ea"/>
          <a:cs typeface="Miriam Libre" panose="00000500000000000000" pitchFamily="2" charset="-79"/>
        </a:defRPr>
      </a:lvl3pPr>
      <a:lvl4pPr marL="1600241" indent="-228606" algn="l" defTabSz="914423" rtl="0" eaLnBrk="1" latinLnBrk="0" hangingPunct="1">
        <a:lnSpc>
          <a:spcPct val="90000"/>
        </a:lnSpc>
        <a:spcBef>
          <a:spcPts val="500"/>
        </a:spcBef>
        <a:buFont typeface="Arial" panose="020B0604020202020204" pitchFamily="34" charset="0"/>
        <a:buChar char="•"/>
        <a:defRPr sz="1801" b="0" kern="1200">
          <a:solidFill>
            <a:schemeClr val="bg1"/>
          </a:solidFill>
          <a:latin typeface="Miriam Libre" panose="00000500000000000000" pitchFamily="2" charset="-79"/>
          <a:ea typeface="+mn-ea"/>
          <a:cs typeface="Miriam Libre" panose="00000500000000000000" pitchFamily="2" charset="-79"/>
        </a:defRPr>
      </a:lvl4pPr>
      <a:lvl5pPr marL="2057452" indent="-228606" algn="l" defTabSz="914423" rtl="0" eaLnBrk="1" latinLnBrk="0" hangingPunct="1">
        <a:lnSpc>
          <a:spcPct val="90000"/>
        </a:lnSpc>
        <a:spcBef>
          <a:spcPts val="500"/>
        </a:spcBef>
        <a:buFont typeface="Arial" panose="020B0604020202020204" pitchFamily="34" charset="0"/>
        <a:buChar char="•"/>
        <a:defRPr sz="1801" b="0" kern="1200">
          <a:solidFill>
            <a:schemeClr val="bg1"/>
          </a:solidFill>
          <a:latin typeface="Miriam Libre" panose="00000500000000000000" pitchFamily="2" charset="-79"/>
          <a:ea typeface="+mn-ea"/>
          <a:cs typeface="Miriam Libre" panose="00000500000000000000" pitchFamily="2" charset="-79"/>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453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8468F6-6CB7-1C37-33A1-05E9AE841134}"/>
              </a:ext>
            </a:extLst>
          </p:cNvPr>
          <p:cNvSpPr txBox="1"/>
          <p:nvPr/>
        </p:nvSpPr>
        <p:spPr>
          <a:xfrm>
            <a:off x="704674" y="604007"/>
            <a:ext cx="11098635" cy="5267083"/>
          </a:xfrm>
          <a:prstGeom prst="rect">
            <a:avLst/>
          </a:prstGeom>
          <a:noFill/>
        </p:spPr>
        <p:txBody>
          <a:bodyPr wrap="square">
            <a:spAutoFit/>
          </a:bodyPr>
          <a:lstStyle/>
          <a:p>
            <a:pPr algn="ct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on distinguishing marks of a healthy church</a:t>
            </a:r>
          </a:p>
          <a:p>
            <a:pPr algn="ctr"/>
            <a:endParaRPr lang="en-GB" sz="3200" b="1" dirty="0">
              <a:effectLst/>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Arial" panose="020B0604020202020204" pitchFamily="34" charset="0"/>
              <a:buChar char="•"/>
              <a:tabLst>
                <a:tab pos="228600" algn="l"/>
              </a:tabLst>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Choose two of the above you can identify with in your church situation. How do you ensure they are kept to the fore?</a:t>
            </a:r>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In the list are there any that you feel you need to work on and how do you think they can become hallmarks of the local church you serve in?</a:t>
            </a:r>
            <a:endParaRPr lang="en-GB" sz="3200" dirty="0"/>
          </a:p>
        </p:txBody>
      </p:sp>
    </p:spTree>
    <p:extLst>
      <p:ext uri="{BB962C8B-B14F-4D97-AF65-F5344CB8AC3E}">
        <p14:creationId xmlns:p14="http://schemas.microsoft.com/office/powerpoint/2010/main" val="1212382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0D7753-C09B-AF5E-DD13-87232F9C83C4}"/>
              </a:ext>
            </a:extLst>
          </p:cNvPr>
          <p:cNvSpPr txBox="1"/>
          <p:nvPr/>
        </p:nvSpPr>
        <p:spPr>
          <a:xfrm>
            <a:off x="461394" y="302004"/>
            <a:ext cx="11224470" cy="6522683"/>
          </a:xfrm>
          <a:prstGeom prst="rect">
            <a:avLst/>
          </a:prstGeom>
          <a:noFill/>
        </p:spPr>
        <p:txBody>
          <a:bodyPr wrap="square">
            <a:spAutoFit/>
          </a:bodyPr>
          <a:lstStyle/>
          <a:p>
            <a:pPr algn="ctr">
              <a:lnSpc>
                <a:spcPct val="110000"/>
              </a:lnSpc>
            </a:pP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Joys of leading a smaller church</a:t>
            </a:r>
          </a:p>
          <a:p>
            <a:pPr algn="ctr">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marL="514350" lvl="0" indent="-514350">
              <a:lnSpc>
                <a:spcPct val="110000"/>
              </a:lnSpc>
              <a:buAutoNum type="arabicParenR"/>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You are where your Heavenly Father wants you to serve Him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and His people.</a:t>
            </a:r>
          </a:p>
          <a:p>
            <a:pPr lvl="0">
              <a:lnSpc>
                <a:spcPct val="110000"/>
              </a:lnSpc>
            </a:pPr>
            <a:endParaRPr lang="en-GB"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2) You may not be well known across the country like some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church leaders</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are – but God knows you and your joy is found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in Him, not in others recognition.</a:t>
            </a:r>
          </a:p>
          <a:p>
            <a:pPr>
              <a:lnSpc>
                <a:spcPct val="110000"/>
              </a:lnSpc>
            </a:pPr>
            <a:endParaRPr lang="en-GB"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3)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Our joy is to be found in making God known and not in us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becoming well known</a:t>
            </a:r>
          </a:p>
          <a:p>
            <a:pPr lvl="0">
              <a:lnSpc>
                <a:spcPct val="110000"/>
              </a:lnSpc>
            </a:pPr>
            <a:endParaRPr lang="en-GB"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 God has gifted you to serve in that specialised situation.</a:t>
            </a:r>
          </a:p>
          <a:p>
            <a:pPr lvl="0">
              <a:lnSpc>
                <a:spcPct val="110000"/>
              </a:lnSpc>
            </a:pPr>
            <a:endParaRPr lang="en-GB"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5) Often smaller churches are more a part of the local community</a:t>
            </a:r>
          </a:p>
        </p:txBody>
      </p:sp>
    </p:spTree>
    <p:extLst>
      <p:ext uri="{BB962C8B-B14F-4D97-AF65-F5344CB8AC3E}">
        <p14:creationId xmlns:p14="http://schemas.microsoft.com/office/powerpoint/2010/main" val="18831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7804E2-27C9-59ED-4B0C-FBCDE3856437}"/>
              </a:ext>
            </a:extLst>
          </p:cNvPr>
          <p:cNvSpPr txBox="1"/>
          <p:nvPr/>
        </p:nvSpPr>
        <p:spPr>
          <a:xfrm>
            <a:off x="385894" y="369116"/>
            <a:ext cx="11425805" cy="6421117"/>
          </a:xfrm>
          <a:prstGeom prst="rect">
            <a:avLst/>
          </a:prstGeom>
          <a:noFill/>
        </p:spPr>
        <p:txBody>
          <a:bodyPr wrap="square">
            <a:spAutoFit/>
          </a:bodyPr>
          <a:lstStyle/>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6)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Leading a smaller church is often far more relational than what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larger church pastoring can be – you know everybody and in a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much deeper way (and they also know you likewise).</a:t>
            </a:r>
          </a:p>
          <a:p>
            <a:pPr lvl="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7)</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It’s easier to know the privilege of walking closely with people</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as they go through desperately sad trials in a smaller church.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And they know better the one seeking to support to them.</a:t>
            </a:r>
          </a:p>
          <a:p>
            <a:pPr lvl="0">
              <a:lnSpc>
                <a:spcPct val="110000"/>
              </a:lnSpc>
            </a:pPr>
            <a:endParaRPr lang="en-GB" sz="2000"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8) Smaller churches are more of a family – far more difficult in a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larger church.</a:t>
            </a:r>
          </a:p>
          <a:p>
            <a:pPr lvl="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9) Isn’t quality better than quantity. You can impact everyone’s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life and see personally the result of the Spirit’s ongoing work in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them. </a:t>
            </a:r>
          </a:p>
        </p:txBody>
      </p:sp>
    </p:spTree>
    <p:extLst>
      <p:ext uri="{BB962C8B-B14F-4D97-AF65-F5344CB8AC3E}">
        <p14:creationId xmlns:p14="http://schemas.microsoft.com/office/powerpoint/2010/main" val="322900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1643CE-34A4-5F62-9D7B-4B7F43CC3245}"/>
              </a:ext>
            </a:extLst>
          </p:cNvPr>
          <p:cNvSpPr txBox="1"/>
          <p:nvPr/>
        </p:nvSpPr>
        <p:spPr>
          <a:xfrm>
            <a:off x="959544" y="913832"/>
            <a:ext cx="9873842" cy="4031873"/>
          </a:xfrm>
          <a:prstGeom prst="rect">
            <a:avLst/>
          </a:prstGeom>
          <a:noFill/>
        </p:spPr>
        <p:txBody>
          <a:bodyPr wrap="square">
            <a:spAutoFit/>
          </a:bodyPr>
          <a:lstStyle/>
          <a:p>
            <a:pPr algn="ct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 </a:t>
            </a: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on the joys of leading a smaller church</a:t>
            </a:r>
          </a:p>
          <a:p>
            <a:pPr algn="ctr"/>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In what areas of your ministry do you find the greatest joy?</a:t>
            </a:r>
          </a:p>
          <a:p>
            <a:pPr marL="514350" indent="-514350">
              <a:buAutoNum type="arabicParenR"/>
            </a:pPr>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What things do you think prevent you from knowing greater joy in your ministry? </a:t>
            </a:r>
            <a:endParaRPr lang="en-GB" sz="3200" b="1" dirty="0"/>
          </a:p>
        </p:txBody>
      </p:sp>
    </p:spTree>
    <p:extLst>
      <p:ext uri="{BB962C8B-B14F-4D97-AF65-F5344CB8AC3E}">
        <p14:creationId xmlns:p14="http://schemas.microsoft.com/office/powerpoint/2010/main" val="1769124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837956-94E0-1A70-84F6-CCDE5D2FF5B5}"/>
              </a:ext>
            </a:extLst>
          </p:cNvPr>
          <p:cNvSpPr txBox="1"/>
          <p:nvPr/>
        </p:nvSpPr>
        <p:spPr>
          <a:xfrm>
            <a:off x="629174" y="243282"/>
            <a:ext cx="10888909" cy="9061840"/>
          </a:xfrm>
          <a:prstGeom prst="rect">
            <a:avLst/>
          </a:prstGeom>
          <a:noFill/>
        </p:spPr>
        <p:txBody>
          <a:bodyPr wrap="square">
            <a:spAutoFit/>
          </a:bodyPr>
          <a:lstStyle/>
          <a:p>
            <a:pPr marL="457200" algn="ctr">
              <a:lnSpc>
                <a:spcPct val="110000"/>
              </a:lnSpc>
            </a:pP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Challenges of leading smaller church leaders: -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indent="-514350">
              <a:lnSpc>
                <a:spcPct val="110000"/>
              </a:lnSpc>
              <a:buAutoNum type="arabicParenR"/>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The unwritten church culture – this is the way we do things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 that won’t work here.</a:t>
            </a:r>
          </a:p>
          <a:p>
            <a:pPr>
              <a:lnSpc>
                <a:spcPct val="110000"/>
              </a:lnSpc>
            </a:pPr>
            <a:endParaRPr lang="en-GB" sz="2000" b="1" dirty="0">
              <a:latin typeface="Trebuchet MS" panose="020B0603020202020204" pitchFamily="34" charset="0"/>
              <a:ea typeface="Calibri" panose="020F0502020204030204" pitchFamily="34" charset="0"/>
              <a:cs typeface="Times New Roman" panose="02020603050405020304" pitchFamily="18" charset="0"/>
            </a:endParaRPr>
          </a:p>
          <a:p>
            <a:pPr marL="514350" indent="-514350">
              <a:lnSpc>
                <a:spcPct val="110000"/>
              </a:lnSpc>
              <a:buAutoNum type="arabicParenR" startAt="2"/>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An elderly eldership / congregation and a new young pastor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seeking to influence and lead. </a:t>
            </a:r>
          </a:p>
          <a:p>
            <a:pPr>
              <a:lnSpc>
                <a:spcPct val="110000"/>
              </a:lnSpc>
            </a:pPr>
            <a:endParaRPr lang="en-GB" sz="2000" b="1" dirty="0">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3) We like church like this - Refusing to change to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accommodate families / young people / typical C21st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unchurched visitors. </a:t>
            </a:r>
          </a:p>
          <a:p>
            <a:pPr>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4</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The view that if a small church stays small it isn’t doing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good job (reflect on the church leader). </a:t>
            </a:r>
          </a:p>
          <a:p>
            <a:pPr>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marL="431800">
              <a:lnSpc>
                <a:spcPct val="110000"/>
              </a:lnSpc>
            </a:pPr>
            <a:endParaRPr lang="en-GB" sz="2800" dirty="0">
              <a:effectLst/>
              <a:latin typeface="Trebuchet MS" panose="020B0603020202020204" pitchFamily="34" charset="0"/>
              <a:ea typeface="Calibri" panose="020F0502020204030204" pitchFamily="34" charset="0"/>
              <a:cs typeface="Times New Roman" panose="02020603050405020304" pitchFamily="18" charset="0"/>
            </a:endParaRPr>
          </a:p>
          <a:p>
            <a:pPr marL="431800">
              <a:lnSpc>
                <a:spcPct val="110000"/>
              </a:lnSpc>
            </a:pPr>
            <a:endParaRPr lang="en-GB" sz="2800" dirty="0">
              <a:latin typeface="Trebuchet MS" panose="020B0603020202020204" pitchFamily="34" charset="0"/>
              <a:ea typeface="Calibri" panose="020F0502020204030204" pitchFamily="34" charset="0"/>
              <a:cs typeface="Times New Roman" panose="02020603050405020304" pitchFamily="18" charset="0"/>
            </a:endParaRPr>
          </a:p>
          <a:p>
            <a:pPr marL="431800">
              <a:lnSpc>
                <a:spcPct val="110000"/>
              </a:lnSpc>
            </a:pPr>
            <a:endParaRPr lang="en-GB" sz="2800" dirty="0">
              <a:effectLst/>
              <a:latin typeface="Trebuchet MS" panose="020B0603020202020204" pitchFamily="34" charset="0"/>
              <a:ea typeface="Calibri" panose="020F0502020204030204" pitchFamily="34" charset="0"/>
              <a:cs typeface="Times New Roman" panose="02020603050405020304" pitchFamily="18" charset="0"/>
            </a:endParaRPr>
          </a:p>
          <a:p>
            <a:pPr marL="431800">
              <a:lnSpc>
                <a:spcPct val="110000"/>
              </a:lnSpc>
            </a:pPr>
            <a:endParaRPr lang="en-GB" sz="2000" dirty="0">
              <a:latin typeface="Trebuchet MS" panose="020B0603020202020204" pitchFamily="34" charset="0"/>
              <a:ea typeface="Calibri" panose="020F0502020204030204" pitchFamily="34" charset="0"/>
              <a:cs typeface="Times New Roman" panose="02020603050405020304" pitchFamily="18" charset="0"/>
            </a:endParaRPr>
          </a:p>
          <a:p>
            <a:pPr marL="431800">
              <a:lnSpc>
                <a:spcPct val="110000"/>
              </a:lnSpc>
            </a:pPr>
            <a:endParaRPr lang="en-GB" sz="2800"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6632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C61A94-C210-A75A-BDCA-C98024B38196}"/>
              </a:ext>
            </a:extLst>
          </p:cNvPr>
          <p:cNvSpPr txBox="1"/>
          <p:nvPr/>
        </p:nvSpPr>
        <p:spPr>
          <a:xfrm>
            <a:off x="293615" y="394283"/>
            <a:ext cx="11224469" cy="7030514"/>
          </a:xfrm>
          <a:prstGeom prst="rect">
            <a:avLst/>
          </a:prstGeom>
          <a:noFill/>
        </p:spPr>
        <p:txBody>
          <a:bodyPr wrap="square">
            <a:spAutoFit/>
          </a:bodyPr>
          <a:lstStyle/>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 In larger churches the leadership drive the church culture – In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smaller church the members are often the culture, and it can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be a real challenge for a new (especially younger) pastor to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influence / change the church culture.</a:t>
            </a:r>
          </a:p>
          <a:p>
            <a:pPr>
              <a:lnSpc>
                <a:spcPct val="110000"/>
              </a:lnSpc>
            </a:pPr>
            <a:endParaRPr lang="en-GB" sz="2000" b="1" dirty="0">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6) The influence of strong characters. Place a drop of dye in a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cup of water and it will impact the whole cup; place a pint of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dye in a lake and its impact won’t go beyond maybe 10 </a:t>
            </a:r>
            <a:r>
              <a:rPr lang="en-GB" sz="2800" b="1" dirty="0" err="1">
                <a:effectLst/>
                <a:latin typeface="Trebuchet MS" panose="020B0603020202020204" pitchFamily="34" charset="0"/>
                <a:ea typeface="Calibri" panose="020F0502020204030204" pitchFamily="34" charset="0"/>
                <a:cs typeface="Times New Roman" panose="02020603050405020304" pitchFamily="18" charset="0"/>
              </a:rPr>
              <a:t>mtrs</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7) Joy killers – Not seeing conversions or Christians joining who</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move into the area). Feeling insignificant (maybe nearby </a:t>
            </a:r>
            <a:r>
              <a:rPr lang="en-GB" sz="2800" b="1" dirty="0">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large FIEC church seems to get all the attention). Loneliness;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Financial struggles. </a:t>
            </a:r>
          </a:p>
          <a:p>
            <a:pPr>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485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F6A41-02C6-378D-FF00-5DEB5D711E13}"/>
              </a:ext>
            </a:extLst>
          </p:cNvPr>
          <p:cNvSpPr txBox="1"/>
          <p:nvPr/>
        </p:nvSpPr>
        <p:spPr>
          <a:xfrm>
            <a:off x="620785" y="436229"/>
            <a:ext cx="11006355" cy="6124754"/>
          </a:xfrm>
          <a:prstGeom prst="rect">
            <a:avLst/>
          </a:prstGeom>
          <a:noFill/>
        </p:spPr>
        <p:txBody>
          <a:bodyPr wrap="square">
            <a:spAutoFit/>
          </a:bodyPr>
          <a:lstStyle/>
          <a:p>
            <a:pPr algn="ct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on the challenges of leading a smaller church</a:t>
            </a:r>
          </a:p>
          <a:p>
            <a:endParaRPr lang="en-GB" sz="3200" b="1" dirty="0">
              <a:latin typeface="Trebuchet MS" panose="020B0603020202020204" pitchFamily="34" charset="0"/>
              <a:cs typeface="Times New Roman" panose="02020603050405020304" pitchFamily="18" charset="0"/>
            </a:endParaRPr>
          </a:p>
          <a:p>
            <a:pPr marL="285750" indent="-285750">
              <a:buFont typeface="Arial" panose="020B0604020202020204" pitchFamily="34" charset="0"/>
              <a:buChar char="•"/>
            </a:pPr>
            <a:r>
              <a:rPr lang="en-GB" sz="3200" b="1" dirty="0">
                <a:latin typeface="Trebuchet MS" panose="020B0603020202020204" pitchFamily="34" charset="0"/>
                <a:cs typeface="Times New Roman" panose="02020603050405020304" pitchFamily="18" charset="0"/>
              </a:rPr>
              <a:t>The unwritten church culture of your local church – Do you recognise it? How have you changed it / begun the journey?</a:t>
            </a:r>
          </a:p>
          <a:p>
            <a:pPr marL="285750" indent="-285750">
              <a:buFont typeface="Arial" panose="020B0604020202020204" pitchFamily="34" charset="0"/>
              <a:buChar char="•"/>
            </a:pPr>
            <a:endParaRPr lang="en-GB" sz="3200" b="1" dirty="0">
              <a:latin typeface="Trebuchet MS" panose="020B0603020202020204" pitchFamily="34" charset="0"/>
              <a:cs typeface="Times New Roman" panose="02020603050405020304" pitchFamily="18" charset="0"/>
            </a:endParaRPr>
          </a:p>
          <a:p>
            <a:pPr marL="285750" indent="-285750">
              <a:buFont typeface="Arial" panose="020B0604020202020204" pitchFamily="34" charset="0"/>
              <a:buChar char="•"/>
            </a:pPr>
            <a:r>
              <a:rPr lang="en-GB" sz="3200" b="1" dirty="0">
                <a:latin typeface="Trebuchet MS" panose="020B0603020202020204" pitchFamily="34" charset="0"/>
                <a:cs typeface="Times New Roman" panose="02020603050405020304" pitchFamily="18" charset="0"/>
              </a:rPr>
              <a:t>Have you recognised that a smaller church doesn’t need to be growing significantly numerically to be a healthy church? How was this brought home to you? </a:t>
            </a:r>
          </a:p>
          <a:p>
            <a:pPr marL="285750" indent="-285750">
              <a:buFont typeface="Arial" panose="020B0604020202020204" pitchFamily="34" charset="0"/>
              <a:buChar char="•"/>
            </a:pPr>
            <a:endParaRPr lang="en-GB" b="1" dirty="0">
              <a:latin typeface="Trebuchet MS" panose="020B0603020202020204" pitchFamily="34" charset="0"/>
              <a:cs typeface="Times New Roman" panose="02020603050405020304" pitchFamily="18" charset="0"/>
            </a:endParaRPr>
          </a:p>
          <a:p>
            <a:pPr marL="285750" indent="-285750">
              <a:buFont typeface="Arial" panose="020B0604020202020204" pitchFamily="34" charset="0"/>
              <a:buChar char="•"/>
            </a:pPr>
            <a:endParaRPr lang="en-GB" b="1" dirty="0">
              <a:latin typeface="Trebuchet MS" panose="020B0603020202020204" pitchFamily="34" charset="0"/>
              <a:cs typeface="Times New Roman" panose="02020603050405020304" pitchFamily="18" charset="0"/>
            </a:endParaRPr>
          </a:p>
          <a:p>
            <a:pPr marL="342900" indent="-342900">
              <a:buAutoNum type="arabicParenR"/>
            </a:pPr>
            <a:endParaRPr lang="en-GB" b="1" dirty="0">
              <a:latin typeface="Trebuchet MS" panose="020B0603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19744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43592-EAFB-7AA5-1680-978D4C4F67A8}"/>
              </a:ext>
            </a:extLst>
          </p:cNvPr>
          <p:cNvSpPr txBox="1"/>
          <p:nvPr/>
        </p:nvSpPr>
        <p:spPr>
          <a:xfrm>
            <a:off x="595618" y="494950"/>
            <a:ext cx="10788244" cy="7030514"/>
          </a:xfrm>
          <a:prstGeom prst="rect">
            <a:avLst/>
          </a:prstGeom>
          <a:noFill/>
        </p:spPr>
        <p:txBody>
          <a:bodyPr wrap="square">
            <a:spAutoFit/>
          </a:bodyPr>
          <a:lstStyle/>
          <a:p>
            <a:pPr algn="ctr">
              <a:lnSpc>
                <a:spcPct val="110000"/>
              </a:lnSpc>
            </a:pPr>
            <a:r>
              <a:rPr lang="en-GB" sz="2800" b="1" u="sng" dirty="0">
                <a:effectLst/>
                <a:latin typeface="Trebuchet MS" panose="020B0603020202020204" pitchFamily="34" charset="0"/>
                <a:ea typeface="Calibri" panose="020F0502020204030204" pitchFamily="34" charset="0"/>
                <a:cs typeface="Times New Roman" panose="02020603050405020304" pitchFamily="18" charset="0"/>
              </a:rPr>
              <a:t>Encouragements and reminders for smaller church leaders</a:t>
            </a:r>
          </a:p>
          <a:p>
            <a:pPr marL="4572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marL="342900" lvl="0" indent="-342900">
              <a:lnSpc>
                <a:spcPct val="110000"/>
              </a:lnSpc>
              <a:buFont typeface="+mj-lt"/>
              <a:buAutoNum type="arabicParenR"/>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Remember when the going gets tough – rejoice you are in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the place your Heavenly Father wants you to serve Him. You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are the man the Lord has given to that local church /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community until He calls you away. </a:t>
            </a:r>
          </a:p>
          <a:p>
            <a:pPr>
              <a:lnSpc>
                <a:spcPct val="110000"/>
              </a:lnSpc>
            </a:pPr>
            <a:endParaRPr lang="en-GB" sz="2800" b="1" dirty="0">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2) Pray for numerical growth, serve with all your heart; but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don’t need it / depend upon it, for your contentment in your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service. That must always come from the gospel, knowing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God loves you and knowing you are serving in the place God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wants you to be in. </a:t>
            </a:r>
          </a:p>
          <a:p>
            <a:pPr lvl="0">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7360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5B28C6-DEB5-5AAE-DC12-9AF110D1C610}"/>
              </a:ext>
            </a:extLst>
          </p:cNvPr>
          <p:cNvSpPr txBox="1"/>
          <p:nvPr/>
        </p:nvSpPr>
        <p:spPr>
          <a:xfrm>
            <a:off x="671118" y="545284"/>
            <a:ext cx="10947633" cy="3539430"/>
          </a:xfrm>
          <a:prstGeom prst="rect">
            <a:avLst/>
          </a:prstGeom>
          <a:noFill/>
        </p:spPr>
        <p:txBody>
          <a:bodyPr wrap="square">
            <a:spAutoFit/>
          </a:bodyPr>
          <a:lstStyle/>
          <a:p>
            <a:r>
              <a:rPr lang="en-GB" sz="2800" b="1" dirty="0">
                <a:latin typeface="Trebuchet MS" panose="020B0603020202020204" pitchFamily="34" charset="0"/>
                <a:ea typeface="Calibri" panose="020F0502020204030204" pitchFamily="34" charset="0"/>
                <a:cs typeface="Times New Roman" panose="02020603050405020304" pitchFamily="18" charset="0"/>
              </a:rPr>
              <a:t>3)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If God calls you to be a king, don’t stoop to be a missionary,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but if God calls you to be a missionary, don’t stoop to be a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king. In pastoral ministry:- If God calls you to serve in a larger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church, don’t stop to serve in a smaller church, but if God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calls you to serve in a smaller church, don’t stoop to serve in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a larger church. Why would you want to be anywhere other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than where God wants you to be (always the best place </a:t>
            </a:r>
          </a:p>
          <a:p>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kumimoji="0" lang="en-GB" sz="2800" b="1" i="0" u="none" strike="noStrike" kern="1200" cap="none" spc="0" normalizeH="0" baseline="0" noProof="0" dirty="0">
                <a:ln>
                  <a:noFill/>
                </a:ln>
                <a:effectLst/>
                <a:uLnTx/>
                <a:uFillTx/>
                <a:latin typeface="Trebuchet MS" panose="020B0603020202020204" pitchFamily="34" charset="0"/>
                <a:ea typeface="Calibri" panose="020F0502020204030204" pitchFamily="34" charset="0"/>
                <a:cs typeface="Times New Roman" panose="02020603050405020304" pitchFamily="18" charset="0"/>
              </a:rPr>
              <a:t>to be). </a:t>
            </a:r>
            <a:endParaRPr lang="en-GB" dirty="0"/>
          </a:p>
        </p:txBody>
      </p:sp>
    </p:spTree>
    <p:extLst>
      <p:ext uri="{BB962C8B-B14F-4D97-AF65-F5344CB8AC3E}">
        <p14:creationId xmlns:p14="http://schemas.microsoft.com/office/powerpoint/2010/main" val="207463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92E3F4-239B-9EC0-F613-7BA31854DBA7}"/>
              </a:ext>
            </a:extLst>
          </p:cNvPr>
          <p:cNvSpPr txBox="1"/>
          <p:nvPr/>
        </p:nvSpPr>
        <p:spPr>
          <a:xfrm>
            <a:off x="377506" y="436228"/>
            <a:ext cx="11291580" cy="6217984"/>
          </a:xfrm>
          <a:prstGeom prst="rect">
            <a:avLst/>
          </a:prstGeom>
          <a:noFill/>
        </p:spPr>
        <p:txBody>
          <a:bodyPr wrap="square">
            <a:spAutoFit/>
          </a:bodyPr>
          <a:lstStyle/>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 When folks here ask,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What’s the church like where you serve?</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or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How’s church life going?</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 Don’t talk about numbers; rather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talk about spiritual health, lives being transformed day by day.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Talk about the churches heart for its community; maybe the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odd personal story of how the church is supporting each other.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endParaRPr lang="en-GB"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5) You have every reason to be content serving in the smaller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church you serve in, if that is where God wants you to be. But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please don’t ever become complacent there or allow the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church to become complacent in its calling to shine for the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gospel. I’m afraid there are some small churches that are small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and unhealthy because of complacency and that will not do.</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20640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FB162F-3B43-D751-4C06-E4097AA00044}"/>
              </a:ext>
            </a:extLst>
          </p:cNvPr>
          <p:cNvSpPr>
            <a:spLocks noGrp="1"/>
          </p:cNvSpPr>
          <p:nvPr>
            <p:ph idx="1"/>
          </p:nvPr>
        </p:nvSpPr>
        <p:spPr>
          <a:xfrm>
            <a:off x="838200" y="671001"/>
            <a:ext cx="10515600" cy="4351338"/>
          </a:xfrm>
        </p:spPr>
        <p:txBody>
          <a:bodyPr/>
          <a:lstStyle/>
          <a:p>
            <a:pPr marL="0" indent="0" algn="ctr">
              <a:lnSpc>
                <a:spcPct val="110000"/>
              </a:lnSpc>
              <a:spcAft>
                <a:spcPts val="800"/>
              </a:spcAft>
              <a:buNone/>
            </a:pPr>
            <a:endParaRPr lang="en-GB" sz="36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lgn="ctr">
              <a:lnSpc>
                <a:spcPct val="110000"/>
              </a:lnSpc>
              <a:spcAft>
                <a:spcPts val="800"/>
              </a:spcAft>
              <a:buNone/>
            </a:pPr>
            <a:endParaRPr lang="en-GB" sz="3600" b="1" dirty="0">
              <a:solidFill>
                <a:schemeClr val="tx1"/>
              </a:solidFill>
              <a:latin typeface="Trebuchet MS" panose="020B0603020202020204" pitchFamily="34" charset="0"/>
              <a:ea typeface="Calibri" panose="020F0502020204030204" pitchFamily="34" charset="0"/>
              <a:cs typeface="Times New Roman" panose="02020603050405020304" pitchFamily="18" charset="0"/>
            </a:endParaRPr>
          </a:p>
          <a:p>
            <a:pPr marL="0" indent="0" algn="ctr">
              <a:lnSpc>
                <a:spcPct val="110000"/>
              </a:lnSpc>
              <a:spcAft>
                <a:spcPts val="800"/>
              </a:spcAft>
              <a:buNone/>
            </a:pPr>
            <a:r>
              <a:rPr lang="en-GB" sz="36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Smaller Churches Seminar</a:t>
            </a:r>
          </a:p>
          <a:p>
            <a:pPr marL="0" indent="0" algn="ctr">
              <a:lnSpc>
                <a:spcPct val="110000"/>
              </a:lnSpc>
              <a:spcBef>
                <a:spcPts val="0"/>
              </a:spcBef>
              <a:buNone/>
            </a:pP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0000"/>
              </a:lnSpc>
              <a:spcAft>
                <a:spcPts val="800"/>
              </a:spcAft>
              <a:buNone/>
            </a:pPr>
            <a:r>
              <a:rPr lang="en-GB" sz="2800"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The joys and challenges of leading a smaller church</a:t>
            </a:r>
            <a:endPar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84633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6AA9F-8F44-3861-5B5B-F81685436F16}"/>
              </a:ext>
            </a:extLst>
          </p:cNvPr>
          <p:cNvSpPr txBox="1"/>
          <p:nvPr/>
        </p:nvSpPr>
        <p:spPr>
          <a:xfrm>
            <a:off x="721453" y="662730"/>
            <a:ext cx="10888910" cy="5632311"/>
          </a:xfrm>
          <a:prstGeom prst="rect">
            <a:avLst/>
          </a:prstGeom>
          <a:noFill/>
        </p:spPr>
        <p:txBody>
          <a:bodyPr wrap="square">
            <a:spAutoFit/>
          </a:bodyPr>
          <a:lstStyle/>
          <a:p>
            <a:pPr algn="ctr"/>
            <a:r>
              <a:rPr lang="en-GB" sz="36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relating to leadership encouragements</a:t>
            </a:r>
          </a:p>
          <a:p>
            <a:endParaRPr lang="en-GB" sz="3600" b="1" dirty="0">
              <a:latin typeface="Trebuchet MS" panose="020B060302020202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GB" sz="3600" b="1" dirty="0">
                <a:effectLst/>
                <a:latin typeface="Trebuchet MS" panose="020B0603020202020204" pitchFamily="34" charset="0"/>
                <a:ea typeface="Calibri" panose="020F0502020204030204" pitchFamily="34" charset="0"/>
                <a:cs typeface="Times New Roman" panose="02020603050405020304" pitchFamily="18" charset="0"/>
              </a:rPr>
              <a:t>What have you been encouraged by in the last 12 months in the local church you serve in?</a:t>
            </a:r>
          </a:p>
          <a:p>
            <a:endParaRPr lang="en-GB" sz="3600" b="1" dirty="0">
              <a:latin typeface="Trebuchet MS" panose="020B060302020202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GB" sz="3600" b="1" dirty="0">
                <a:effectLst/>
                <a:latin typeface="Trebuchet MS" panose="020B0603020202020204" pitchFamily="34" charset="0"/>
                <a:ea typeface="Calibri" panose="020F0502020204030204" pitchFamily="34" charset="0"/>
                <a:cs typeface="Times New Roman" panose="02020603050405020304" pitchFamily="18" charset="0"/>
              </a:rPr>
              <a:t>Was there anything in the list that you realised ought to be a source of encouragement to you? How are you going to make it so?</a:t>
            </a:r>
          </a:p>
          <a:p>
            <a:endParaRPr lang="en-GB" b="1" dirty="0">
              <a:latin typeface="Trebuchet MS" panose="020B0603020202020204" pitchFamily="34" charset="0"/>
              <a:ea typeface="Calibri" panose="020F0502020204030204" pitchFamily="34" charset="0"/>
              <a:cs typeface="Times New Roman" panose="02020603050405020304" pitchFamily="18" charset="0"/>
            </a:endParaRPr>
          </a:p>
          <a:p>
            <a:r>
              <a:rPr lang="en-GB" sz="18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dirty="0"/>
          </a:p>
        </p:txBody>
      </p:sp>
    </p:spTree>
    <p:extLst>
      <p:ext uri="{BB962C8B-B14F-4D97-AF65-F5344CB8AC3E}">
        <p14:creationId xmlns:p14="http://schemas.microsoft.com/office/powerpoint/2010/main" val="2883697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ADE29B-9A01-A41F-947A-D9A26B188C9A}"/>
              </a:ext>
            </a:extLst>
          </p:cNvPr>
          <p:cNvSpPr txBox="1"/>
          <p:nvPr/>
        </p:nvSpPr>
        <p:spPr>
          <a:xfrm>
            <a:off x="679508" y="578840"/>
            <a:ext cx="10922466" cy="5337743"/>
          </a:xfrm>
          <a:prstGeom prst="rect">
            <a:avLst/>
          </a:prstGeom>
          <a:noFill/>
        </p:spPr>
        <p:txBody>
          <a:bodyPr wrap="square">
            <a:spAutoFit/>
          </a:bodyPr>
          <a:lstStyle/>
          <a:p>
            <a:pPr algn="ctr">
              <a:lnSpc>
                <a:spcPct val="110000"/>
              </a:lnSpc>
            </a:pP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Things smaller churches should do very well: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marL="342900" lvl="0" indent="-342900">
              <a:lnSpc>
                <a:spcPct val="110000"/>
              </a:lnSpc>
              <a:buFont typeface="+mj-lt"/>
              <a:buAutoNum type="arabicParenR"/>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Be welcoming – Visitors are very noticeable in a smaller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church and they can’t hide in a smaller church. Make sure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the welcome is warm but not oppressive. Don’t put them off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before the preacher even opens his mouth.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2) Be relational. This is often given as the reason people join a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small church and remain in it.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3) Care for missing / struggling folks.</a:t>
            </a:r>
          </a:p>
        </p:txBody>
      </p:sp>
    </p:spTree>
    <p:extLst>
      <p:ext uri="{BB962C8B-B14F-4D97-AF65-F5344CB8AC3E}">
        <p14:creationId xmlns:p14="http://schemas.microsoft.com/office/powerpoint/2010/main" val="83651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BD1B8C-384E-0510-3B10-275AC9412D2B}"/>
              </a:ext>
            </a:extLst>
          </p:cNvPr>
          <p:cNvSpPr txBox="1"/>
          <p:nvPr/>
        </p:nvSpPr>
        <p:spPr>
          <a:xfrm>
            <a:off x="662730" y="788565"/>
            <a:ext cx="10947633" cy="4322081"/>
          </a:xfrm>
          <a:prstGeom prst="rect">
            <a:avLst/>
          </a:prstGeom>
          <a:noFill/>
        </p:spPr>
        <p:txBody>
          <a:bodyPr wrap="square">
            <a:spAutoFit/>
          </a:bodyPr>
          <a:lstStyle/>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a:t>
            </a: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An informality which can be a blessing – if people see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something that needs doing, hopefully they will do it.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5) Preaching to the needs of the church (because easier to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identify).</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6) People are more important than programs or performances.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7) Know the local community and be known by them. </a:t>
            </a:r>
          </a:p>
        </p:txBody>
      </p:sp>
    </p:spTree>
    <p:extLst>
      <p:ext uri="{BB962C8B-B14F-4D97-AF65-F5344CB8AC3E}">
        <p14:creationId xmlns:p14="http://schemas.microsoft.com/office/powerpoint/2010/main" val="3110436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8B289E-6169-7C2A-28A1-EA6C07EE7D5A}"/>
              </a:ext>
            </a:extLst>
          </p:cNvPr>
          <p:cNvSpPr>
            <a:spLocks noGrp="1"/>
          </p:cNvSpPr>
          <p:nvPr>
            <p:ph idx="1"/>
          </p:nvPr>
        </p:nvSpPr>
        <p:spPr>
          <a:xfrm>
            <a:off x="402672" y="1224793"/>
            <a:ext cx="11467750" cy="4952170"/>
          </a:xfrm>
        </p:spPr>
        <p:txBody>
          <a:bodyPr>
            <a:normAutofit/>
          </a:bodyPr>
          <a:lstStyle/>
          <a:p>
            <a:pPr marL="0" indent="0" algn="ctr">
              <a:lnSpc>
                <a:spcPct val="150000"/>
              </a:lnSpc>
              <a:spcBef>
                <a:spcPts val="0"/>
              </a:spcBef>
              <a:buNone/>
            </a:pPr>
            <a:r>
              <a:rPr lang="en-GB" sz="4000" b="1" dirty="0">
                <a:solidFill>
                  <a:schemeClr val="tx1"/>
                </a:solidFill>
                <a:latin typeface="Trebuchet MS" panose="020B0603020202020204" pitchFamily="34" charset="0"/>
              </a:rPr>
              <a:t>How to help leaders of larger churches better understand how to help smaller churches without it appearing like imposing</a:t>
            </a:r>
          </a:p>
        </p:txBody>
      </p:sp>
    </p:spTree>
    <p:extLst>
      <p:ext uri="{BB962C8B-B14F-4D97-AF65-F5344CB8AC3E}">
        <p14:creationId xmlns:p14="http://schemas.microsoft.com/office/powerpoint/2010/main" val="2329886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290FD-60EC-7071-C576-97D538226498}"/>
              </a:ext>
            </a:extLst>
          </p:cNvPr>
          <p:cNvSpPr txBox="1"/>
          <p:nvPr/>
        </p:nvSpPr>
        <p:spPr>
          <a:xfrm>
            <a:off x="847288" y="595619"/>
            <a:ext cx="10519795" cy="5759525"/>
          </a:xfrm>
          <a:prstGeom prst="rect">
            <a:avLst/>
          </a:prstGeom>
          <a:noFill/>
        </p:spPr>
        <p:txBody>
          <a:bodyPr wrap="square">
            <a:spAutoFit/>
          </a:bodyPr>
          <a:lstStyle/>
          <a:p>
            <a:pPr algn="ct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on things smaller churches should do well</a:t>
            </a:r>
          </a:p>
          <a:p>
            <a:pPr algn="ctr"/>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342900" lvl="0" indent="-342900">
              <a:lnSpc>
                <a:spcPct val="110000"/>
              </a:lnSpc>
              <a:spcAft>
                <a:spcPts val="800"/>
              </a:spcAft>
              <a:buFont typeface="Arial" panose="020B0604020202020204" pitchFamily="34" charset="0"/>
              <a:buChar char="•"/>
              <a:tabLst>
                <a:tab pos="228600" algn="l"/>
              </a:tabLst>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Of the ones you can identify with as being evidenced in the church you serve in – How do you ensure they are maintained?</a:t>
            </a:r>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In the list are their any that you feel you need to work on and how do you think they can be become part of your local churches practice?</a:t>
            </a:r>
            <a:endParaRPr lang="en-GB" sz="3200" dirty="0"/>
          </a:p>
          <a:p>
            <a:pPr algn="ct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3200" b="1" dirty="0"/>
          </a:p>
        </p:txBody>
      </p:sp>
    </p:spTree>
    <p:extLst>
      <p:ext uri="{BB962C8B-B14F-4D97-AF65-F5344CB8AC3E}">
        <p14:creationId xmlns:p14="http://schemas.microsoft.com/office/powerpoint/2010/main" val="428056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4C30F-841D-C65D-1498-56F54191D17C}"/>
              </a:ext>
            </a:extLst>
          </p:cNvPr>
          <p:cNvSpPr txBox="1"/>
          <p:nvPr/>
        </p:nvSpPr>
        <p:spPr>
          <a:xfrm>
            <a:off x="385894" y="620785"/>
            <a:ext cx="11367082" cy="4660635"/>
          </a:xfrm>
          <a:prstGeom prst="rect">
            <a:avLst/>
          </a:prstGeom>
          <a:noFill/>
        </p:spPr>
        <p:txBody>
          <a:bodyPr wrap="square">
            <a:spAutoFit/>
          </a:bodyPr>
          <a:lstStyle/>
          <a:p>
            <a:pPr algn="ctr">
              <a:lnSpc>
                <a:spcPct val="110000"/>
              </a:lnSpc>
            </a:pP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Issues facing smaller churches: - </a:t>
            </a:r>
          </a:p>
          <a:p>
            <a:pPr marL="457200">
              <a:lnSpc>
                <a:spcPct val="110000"/>
              </a:lnSpc>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 </a:t>
            </a:r>
          </a:p>
          <a:p>
            <a:pPr marL="514350" lvl="0" indent="-514350">
              <a:lnSpc>
                <a:spcPct val="110000"/>
              </a:lnSpc>
              <a:buAutoNum type="arabicParenR"/>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Some small churches are like entering into a living museum.</a:t>
            </a:r>
          </a:p>
          <a:p>
            <a:pPr marL="43180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2) The thought process that goes along the lines that,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if we </a:t>
            </a:r>
          </a:p>
          <a:p>
            <a:pPr lvl="0">
              <a:lnSpc>
                <a:spcPct val="110000"/>
              </a:lnSpc>
            </a:pPr>
            <a:r>
              <a:rPr lang="en-GB" sz="2800" b="1" i="1" dirty="0">
                <a:latin typeface="Trebuchet MS" panose="020B0603020202020204" pitchFamily="34" charset="0"/>
                <a:ea typeface="Calibri" panose="020F0502020204030204" pitchFamily="34" charset="0"/>
                <a:cs typeface="Times New Roman" panose="02020603050405020304" pitchFamily="18" charset="0"/>
              </a:rPr>
              <a:t>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provide for larger churches, the fruit filters down to smaller</a:t>
            </a:r>
          </a:p>
          <a:p>
            <a:pPr lvl="0">
              <a:lnSpc>
                <a:spcPct val="110000"/>
              </a:lnSpc>
            </a:pPr>
            <a:r>
              <a:rPr lang="en-GB" sz="2800" b="1" i="1" dirty="0">
                <a:latin typeface="Trebuchet MS" panose="020B0603020202020204" pitchFamily="34" charset="0"/>
                <a:ea typeface="Calibri" panose="020F0502020204030204" pitchFamily="34" charset="0"/>
                <a:cs typeface="Times New Roman" panose="02020603050405020304" pitchFamily="18" charset="0"/>
              </a:rPr>
              <a:t>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churches</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Is that really how it works?</a:t>
            </a:r>
          </a:p>
          <a:p>
            <a:pPr lvl="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3) Theological colleges aren’t always good at preparing men for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the rigours of small church pastorates. </a:t>
            </a:r>
          </a:p>
        </p:txBody>
      </p:sp>
    </p:spTree>
    <p:extLst>
      <p:ext uri="{BB962C8B-B14F-4D97-AF65-F5344CB8AC3E}">
        <p14:creationId xmlns:p14="http://schemas.microsoft.com/office/powerpoint/2010/main" val="60527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873F6A-BB98-F03F-8461-D50B306AB392}"/>
              </a:ext>
            </a:extLst>
          </p:cNvPr>
          <p:cNvSpPr txBox="1"/>
          <p:nvPr/>
        </p:nvSpPr>
        <p:spPr>
          <a:xfrm>
            <a:off x="427840" y="637563"/>
            <a:ext cx="11241246" cy="7131183"/>
          </a:xfrm>
          <a:prstGeom prst="rect">
            <a:avLst/>
          </a:prstGeom>
          <a:noFill/>
        </p:spPr>
        <p:txBody>
          <a:bodyPr wrap="square">
            <a:spAutoFit/>
          </a:bodyPr>
          <a:lstStyle/>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 Those who train in large church team-based ministries can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find it difficult to adjust to the loneliness of small church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pastoring (may not have other elders).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5) For potential pastors it may not be as attractive as being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part of a team ministry in a larger church.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6) Pastors with a few years experience being tempted by the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large church perception (promotion / recognition etc)</a:t>
            </a:r>
            <a:r>
              <a:rPr lang="en-GB" sz="1800"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endParaRPr lang="en-GB" sz="2400" dirty="0">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7) A high turnover of pastors is not good for the church or for the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community (especially if rural or small town). </a:t>
            </a:r>
          </a:p>
          <a:p>
            <a:pPr lvl="0">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endParaRPr lang="en-GB" sz="2800"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282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1159AC-E9B5-CBA0-5489-5DA569125A2B}"/>
              </a:ext>
            </a:extLst>
          </p:cNvPr>
          <p:cNvSpPr txBox="1"/>
          <p:nvPr/>
        </p:nvSpPr>
        <p:spPr>
          <a:xfrm>
            <a:off x="612396" y="536895"/>
            <a:ext cx="11065079" cy="5811719"/>
          </a:xfrm>
          <a:prstGeom prst="rect">
            <a:avLst/>
          </a:prstGeom>
          <a:noFill/>
        </p:spPr>
        <p:txBody>
          <a:bodyPr wrap="square">
            <a:spAutoFit/>
          </a:bodyPr>
          <a:lstStyle/>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8) Living in the past / hankering after the good old days –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forgetting we are called to serve in our own culture /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circumstances.</a:t>
            </a:r>
          </a:p>
          <a:p>
            <a:pPr lvl="0">
              <a:lnSpc>
                <a:spcPct val="110000"/>
              </a:lnSpc>
            </a:pPr>
            <a:endParaRPr lang="en-GB" sz="2000"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9) A lack of gifted people to undertake various ministry needs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(musician) / opportunities (children / young people).</a:t>
            </a:r>
          </a:p>
          <a:p>
            <a:pPr lvl="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10) A preoccupation with focusing on needing families / young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people. </a:t>
            </a:r>
          </a:p>
          <a:p>
            <a:pPr>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11) Pastoring in a smaller church all too often is seen as a good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place to train before moving to a larger church (as if a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promotion).</a:t>
            </a:r>
          </a:p>
        </p:txBody>
      </p:sp>
    </p:spTree>
    <p:extLst>
      <p:ext uri="{BB962C8B-B14F-4D97-AF65-F5344CB8AC3E}">
        <p14:creationId xmlns:p14="http://schemas.microsoft.com/office/powerpoint/2010/main" val="369795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D0C8E9-CCBE-02CD-0A89-5F6787166D90}"/>
              </a:ext>
            </a:extLst>
          </p:cNvPr>
          <p:cNvSpPr txBox="1"/>
          <p:nvPr/>
        </p:nvSpPr>
        <p:spPr>
          <a:xfrm>
            <a:off x="595618" y="612396"/>
            <a:ext cx="10838576" cy="4796057"/>
          </a:xfrm>
          <a:prstGeom prst="rect">
            <a:avLst/>
          </a:prstGeom>
          <a:noFill/>
        </p:spPr>
        <p:txBody>
          <a:bodyPr wrap="square">
            <a:spAutoFit/>
          </a:bodyPr>
          <a:lstStyle/>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12) Pastors fail to see the privilege of a long-term smaller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church ministry within a community.</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13) Pastors who are so busy ‘doing ministry’ that they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neglect both pastoral support of the members and their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own growth in grace.</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marL="342900" lvl="0" indent="-342900">
              <a:lnSpc>
                <a:spcPct val="110000"/>
              </a:lnSpc>
              <a:buFont typeface="+mj-lt"/>
              <a:buAutoNum type="arabicParenR" startAt="14"/>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Smaller communities are sadly less and less communities,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with residents often travelling into towns / cities for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work, recreation, school and church. </a:t>
            </a:r>
            <a:endParaRPr lang="en-GB" sz="2800" b="1" dirty="0">
              <a:latin typeface="Trebuchet MS" panose="020B0603020202020204" pitchFamily="34" charset="0"/>
            </a:endParaRPr>
          </a:p>
        </p:txBody>
      </p:sp>
    </p:spTree>
    <p:extLst>
      <p:ext uri="{BB962C8B-B14F-4D97-AF65-F5344CB8AC3E}">
        <p14:creationId xmlns:p14="http://schemas.microsoft.com/office/powerpoint/2010/main" val="185464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2E6A6-C91B-9A92-AC9F-D19E219245EE}"/>
              </a:ext>
            </a:extLst>
          </p:cNvPr>
          <p:cNvSpPr txBox="1"/>
          <p:nvPr/>
        </p:nvSpPr>
        <p:spPr>
          <a:xfrm>
            <a:off x="755009" y="973123"/>
            <a:ext cx="10469461" cy="2933709"/>
          </a:xfrm>
          <a:prstGeom prst="rect">
            <a:avLst/>
          </a:prstGeom>
          <a:noFill/>
        </p:spPr>
        <p:txBody>
          <a:bodyPr wrap="square">
            <a:spAutoFit/>
          </a:bodyPr>
          <a:lstStyle/>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15) Many smaller communities are out of the financial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reach of younger people / families (often locals being </a:t>
            </a:r>
            <a:r>
              <a:rPr lang="en-GB" sz="2800" b="1" dirty="0">
                <a:latin typeface="Trebuchet MS" panose="020B0603020202020204" pitchFamily="34" charset="0"/>
                <a:ea typeface="Calibri" panose="020F0502020204030204" pitchFamily="34" charset="0"/>
                <a:cs typeface="Times New Roman" panose="02020603050405020304" pitchFamily="18" charset="0"/>
              </a:rPr>
              <a:t>  </a:t>
            </a: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forced to buy elsewhere).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16) As a church don’t try to do too much (it’s not about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how long the CV is) but rather do less but use it. </a:t>
            </a:r>
          </a:p>
        </p:txBody>
      </p:sp>
    </p:spTree>
    <p:extLst>
      <p:ext uri="{BB962C8B-B14F-4D97-AF65-F5344CB8AC3E}">
        <p14:creationId xmlns:p14="http://schemas.microsoft.com/office/powerpoint/2010/main" val="1964222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27433-220E-4672-BE5E-03E479183347}"/>
              </a:ext>
            </a:extLst>
          </p:cNvPr>
          <p:cNvSpPr>
            <a:spLocks noGrp="1"/>
          </p:cNvSpPr>
          <p:nvPr>
            <p:ph idx="1"/>
          </p:nvPr>
        </p:nvSpPr>
        <p:spPr>
          <a:xfrm>
            <a:off x="419451" y="1115736"/>
            <a:ext cx="11316748" cy="5587069"/>
          </a:xfrm>
        </p:spPr>
        <p:txBody>
          <a:bodyPr>
            <a:normAutofit/>
          </a:bodyPr>
          <a:lstStyle/>
          <a:p>
            <a:pPr marL="0" indent="0">
              <a:lnSpc>
                <a:spcPct val="110000"/>
              </a:lnSpc>
              <a:spcAft>
                <a:spcPts val="800"/>
              </a:spcAft>
              <a:buNone/>
            </a:pPr>
            <a:endParaRPr lang="en-GB" sz="3200" dirty="0">
              <a:solidFill>
                <a:srgbClr val="FFFF00"/>
              </a:solidFill>
              <a:effectLst/>
              <a:latin typeface="Trebuchet MS" panose="020B0603020202020204" pitchFamily="34" charset="0"/>
              <a:ea typeface="Calibri" panose="020F0502020204030204" pitchFamily="34" charset="0"/>
              <a:cs typeface="Times New Roman" panose="02020603050405020304" pitchFamily="18" charset="0"/>
            </a:endParaRPr>
          </a:p>
          <a:p>
            <a:pPr marL="0" indent="0" algn="l">
              <a:lnSpc>
                <a:spcPct val="110000"/>
              </a:lnSpc>
              <a:spcBef>
                <a:spcPts val="0"/>
              </a:spcBef>
              <a:buNone/>
            </a:pPr>
            <a:endParaRPr lang="en-GB" sz="3200" b="1" dirty="0">
              <a:solidFill>
                <a:srgbClr val="FFFF00"/>
              </a:solidFill>
              <a:latin typeface="Trebuchet MS" panose="020B0603020202020204" pitchFamily="34" charset="0"/>
            </a:endParaRPr>
          </a:p>
        </p:txBody>
      </p:sp>
      <p:sp>
        <p:nvSpPr>
          <p:cNvPr id="4" name="Content Placeholder 2">
            <a:extLst>
              <a:ext uri="{FF2B5EF4-FFF2-40B4-BE49-F238E27FC236}">
                <a16:creationId xmlns:a16="http://schemas.microsoft.com/office/drawing/2014/main" id="{C680A321-6D3D-1FE0-0715-46ABF1E51DDD}"/>
              </a:ext>
            </a:extLst>
          </p:cNvPr>
          <p:cNvSpPr txBox="1">
            <a:spLocks/>
          </p:cNvSpPr>
          <p:nvPr/>
        </p:nvSpPr>
        <p:spPr>
          <a:xfrm>
            <a:off x="436228" y="503338"/>
            <a:ext cx="11350304" cy="6123965"/>
          </a:xfrm>
          <a:prstGeom prst="rect">
            <a:avLst/>
          </a:prstGeom>
        </p:spPr>
        <p:txBody>
          <a:bodyPr vert="horz" lIns="91440" tIns="45720" rIns="91440" bIns="45720" rtlCol="0">
            <a:normAutofit lnSpcReduction="10000"/>
          </a:bodyPr>
          <a:lstStyle>
            <a:lvl1pPr marL="228606" indent="-228606" algn="l" defTabSz="914423" rtl="0" eaLnBrk="1" latinLnBrk="0" hangingPunct="1">
              <a:lnSpc>
                <a:spcPct val="90000"/>
              </a:lnSpc>
              <a:spcBef>
                <a:spcPts val="1001"/>
              </a:spcBef>
              <a:buFont typeface="Arial" panose="020B0604020202020204" pitchFamily="34" charset="0"/>
              <a:buChar char="•"/>
              <a:defRPr sz="2800" b="0" kern="1200">
                <a:solidFill>
                  <a:schemeClr val="bg1"/>
                </a:solidFill>
                <a:latin typeface="Miriam Libre" panose="00000500000000000000" pitchFamily="2" charset="-79"/>
                <a:ea typeface="+mn-ea"/>
                <a:cs typeface="Miriam Libre" panose="00000500000000000000" pitchFamily="2" charset="-79"/>
              </a:defRPr>
            </a:lvl1pPr>
            <a:lvl2pPr marL="685818" indent="-228606" algn="l" defTabSz="914423" rtl="0" eaLnBrk="1" latinLnBrk="0" hangingPunct="1">
              <a:lnSpc>
                <a:spcPct val="90000"/>
              </a:lnSpc>
              <a:spcBef>
                <a:spcPts val="500"/>
              </a:spcBef>
              <a:buFont typeface="Arial" panose="020B0604020202020204" pitchFamily="34" charset="0"/>
              <a:buChar char="•"/>
              <a:defRPr sz="2400" b="0" kern="1200">
                <a:solidFill>
                  <a:schemeClr val="bg1"/>
                </a:solidFill>
                <a:latin typeface="Miriam Libre" panose="00000500000000000000" pitchFamily="2" charset="-79"/>
                <a:ea typeface="+mn-ea"/>
                <a:cs typeface="Miriam Libre" panose="00000500000000000000" pitchFamily="2" charset="-79"/>
              </a:defRPr>
            </a:lvl2pPr>
            <a:lvl3pPr marL="1143029" indent="-228606" algn="l" defTabSz="914423" rtl="0" eaLnBrk="1" latinLnBrk="0" hangingPunct="1">
              <a:lnSpc>
                <a:spcPct val="90000"/>
              </a:lnSpc>
              <a:spcBef>
                <a:spcPts val="500"/>
              </a:spcBef>
              <a:buFont typeface="Arial" panose="020B0604020202020204" pitchFamily="34" charset="0"/>
              <a:buChar char="•"/>
              <a:defRPr sz="2000" b="0" kern="1200">
                <a:solidFill>
                  <a:schemeClr val="bg1"/>
                </a:solidFill>
                <a:latin typeface="Miriam Libre" panose="00000500000000000000" pitchFamily="2" charset="-79"/>
                <a:ea typeface="+mn-ea"/>
                <a:cs typeface="Miriam Libre" panose="00000500000000000000" pitchFamily="2" charset="-79"/>
              </a:defRPr>
            </a:lvl3pPr>
            <a:lvl4pPr marL="1600241" indent="-228606" algn="l" defTabSz="914423" rtl="0" eaLnBrk="1" latinLnBrk="0" hangingPunct="1">
              <a:lnSpc>
                <a:spcPct val="90000"/>
              </a:lnSpc>
              <a:spcBef>
                <a:spcPts val="500"/>
              </a:spcBef>
              <a:buFont typeface="Arial" panose="020B0604020202020204" pitchFamily="34" charset="0"/>
              <a:buChar char="•"/>
              <a:defRPr sz="1801" b="0" kern="1200">
                <a:solidFill>
                  <a:schemeClr val="bg1"/>
                </a:solidFill>
                <a:latin typeface="Miriam Libre" panose="00000500000000000000" pitchFamily="2" charset="-79"/>
                <a:ea typeface="+mn-ea"/>
                <a:cs typeface="Miriam Libre" panose="00000500000000000000" pitchFamily="2" charset="-79"/>
              </a:defRPr>
            </a:lvl4pPr>
            <a:lvl5pPr marL="2057452" indent="-228606" algn="l" defTabSz="914423" rtl="0" eaLnBrk="1" latinLnBrk="0" hangingPunct="1">
              <a:lnSpc>
                <a:spcPct val="90000"/>
              </a:lnSpc>
              <a:spcBef>
                <a:spcPts val="500"/>
              </a:spcBef>
              <a:buFont typeface="Arial" panose="020B0604020202020204" pitchFamily="34" charset="0"/>
              <a:buChar char="•"/>
              <a:defRPr sz="1801" b="0" kern="1200">
                <a:solidFill>
                  <a:schemeClr val="bg1"/>
                </a:solidFill>
                <a:latin typeface="Miriam Libre" panose="00000500000000000000" pitchFamily="2" charset="-79"/>
                <a:ea typeface="+mn-ea"/>
                <a:cs typeface="Miriam Libre" panose="00000500000000000000" pitchFamily="2" charset="-79"/>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just">
              <a:lnSpc>
                <a:spcPct val="110000"/>
              </a:lnSpc>
              <a:spcBef>
                <a:spcPts val="0"/>
              </a:spcBef>
              <a:buFont typeface="Arial" panose="020B0604020202020204" pitchFamily="34" charset="0"/>
              <a:buNone/>
            </a:pPr>
            <a:r>
              <a:rPr lang="en-GB" b="1" dirty="0">
                <a:solidFill>
                  <a:schemeClr val="tx1"/>
                </a:solidFill>
                <a:latin typeface="Trebuchet MS" panose="020B0603020202020204" pitchFamily="34" charset="0"/>
              </a:rPr>
              <a:t>Rev 3: 7-13 - To the Church in Philadelphia</a:t>
            </a:r>
          </a:p>
          <a:p>
            <a:pPr marL="0" indent="0" algn="just">
              <a:lnSpc>
                <a:spcPct val="110000"/>
              </a:lnSpc>
              <a:spcBef>
                <a:spcPts val="0"/>
              </a:spcBef>
              <a:buFont typeface="Arial" panose="020B0604020202020204" pitchFamily="34" charset="0"/>
              <a:buNone/>
            </a:pPr>
            <a:r>
              <a:rPr lang="en-GB" b="1" baseline="30000" dirty="0">
                <a:solidFill>
                  <a:schemeClr val="tx1"/>
                </a:solidFill>
                <a:latin typeface="Trebuchet MS" panose="020B0603020202020204" pitchFamily="34" charset="0"/>
              </a:rPr>
              <a:t>7 </a:t>
            </a:r>
            <a:r>
              <a:rPr lang="en-GB" b="1" dirty="0">
                <a:solidFill>
                  <a:schemeClr val="tx1"/>
                </a:solidFill>
                <a:latin typeface="Trebuchet MS" panose="020B0603020202020204" pitchFamily="34" charset="0"/>
              </a:rPr>
              <a:t>“To the angel of the church in Philadelphia write:</a:t>
            </a:r>
          </a:p>
          <a:p>
            <a:pPr marL="0" indent="0" algn="just">
              <a:lnSpc>
                <a:spcPct val="110000"/>
              </a:lnSpc>
              <a:spcBef>
                <a:spcPts val="0"/>
              </a:spcBef>
              <a:buFont typeface="Arial" panose="020B0604020202020204" pitchFamily="34" charset="0"/>
              <a:buNone/>
            </a:pPr>
            <a:r>
              <a:rPr lang="en-GB" b="1" dirty="0">
                <a:solidFill>
                  <a:schemeClr val="tx1"/>
                </a:solidFill>
                <a:latin typeface="Trebuchet MS" panose="020B0603020202020204" pitchFamily="34" charset="0"/>
              </a:rPr>
              <a:t>These are the words of him who is holy and true, who holds the key of David. What he opens no one can shut, and what he shuts no one can open. </a:t>
            </a:r>
            <a:r>
              <a:rPr lang="en-GB" b="1" baseline="30000" dirty="0">
                <a:solidFill>
                  <a:schemeClr val="tx1"/>
                </a:solidFill>
                <a:latin typeface="Trebuchet MS" panose="020B0603020202020204" pitchFamily="34" charset="0"/>
              </a:rPr>
              <a:t>8 </a:t>
            </a:r>
            <a:r>
              <a:rPr lang="en-GB" b="1" dirty="0">
                <a:solidFill>
                  <a:schemeClr val="tx1"/>
                </a:solidFill>
                <a:latin typeface="Trebuchet MS" panose="020B0603020202020204" pitchFamily="34" charset="0"/>
              </a:rPr>
              <a:t>I know your deeds. See, I have placed before you an open door that no one can shut. I know that you have little strength, yet you have kept my word and have not denied my name. </a:t>
            </a:r>
            <a:r>
              <a:rPr lang="en-GB" b="1" baseline="30000" dirty="0">
                <a:solidFill>
                  <a:schemeClr val="tx1"/>
                </a:solidFill>
                <a:latin typeface="Trebuchet MS" panose="020B0603020202020204" pitchFamily="34" charset="0"/>
              </a:rPr>
              <a:t>9 </a:t>
            </a:r>
            <a:r>
              <a:rPr lang="en-GB" b="1" dirty="0">
                <a:solidFill>
                  <a:schemeClr val="tx1"/>
                </a:solidFill>
                <a:latin typeface="Trebuchet MS" panose="020B0603020202020204" pitchFamily="34" charset="0"/>
              </a:rPr>
              <a:t>I will make those who are of the synagogue of Satan, who claim to be Jews though they are not, but are liars—I will make them come and fall down at your feet and acknowledge that I have loved you. </a:t>
            </a:r>
            <a:r>
              <a:rPr lang="en-GB" b="1" baseline="30000" dirty="0">
                <a:solidFill>
                  <a:schemeClr val="tx1"/>
                </a:solidFill>
                <a:latin typeface="Trebuchet MS" panose="020B0603020202020204" pitchFamily="34" charset="0"/>
              </a:rPr>
              <a:t>10 </a:t>
            </a:r>
            <a:r>
              <a:rPr lang="en-GB" b="1" dirty="0">
                <a:solidFill>
                  <a:schemeClr val="tx1"/>
                </a:solidFill>
                <a:latin typeface="Trebuchet MS" panose="020B0603020202020204" pitchFamily="34" charset="0"/>
              </a:rPr>
              <a:t>Since you have kept my command to endure patiently, I will also keep you from the hour of trial that is going to come on the whole world to test the inhabitants of the earth.</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606611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CD19C6-C2C0-8D18-9C07-1B4DBACC735F}"/>
              </a:ext>
            </a:extLst>
          </p:cNvPr>
          <p:cNvSpPr txBox="1"/>
          <p:nvPr/>
        </p:nvSpPr>
        <p:spPr>
          <a:xfrm>
            <a:off x="729842" y="755009"/>
            <a:ext cx="10888910" cy="3539430"/>
          </a:xfrm>
          <a:prstGeom prst="rect">
            <a:avLst/>
          </a:prstGeom>
          <a:noFill/>
        </p:spPr>
        <p:txBody>
          <a:bodyPr wrap="square">
            <a:spAutoFit/>
          </a:bodyPr>
          <a:lstStyle/>
          <a:p>
            <a:pPr algn="ct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Questions for discussion on issues facing smaller churches today</a:t>
            </a:r>
          </a:p>
          <a:p>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How have you addressed some of the issues listed?</a:t>
            </a:r>
          </a:p>
          <a:p>
            <a:endParaRPr lang="en-GB" sz="3200" b="1" dirty="0">
              <a:latin typeface="Trebuchet MS" panose="020B06030202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GB" sz="3200" b="1" dirty="0">
                <a:latin typeface="Trebuchet MS" panose="020B0603020202020204" pitchFamily="34" charset="0"/>
                <a:ea typeface="Calibri" panose="020F0502020204030204" pitchFamily="34" charset="0"/>
                <a:cs typeface="Times New Roman" panose="02020603050405020304" pitchFamily="18" charset="0"/>
              </a:rPr>
              <a:t>What issues have you just identified that perhaps you need to start thinking through?</a:t>
            </a: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 </a:t>
            </a:r>
            <a:endParaRPr lang="en-GB" sz="3200" dirty="0"/>
          </a:p>
        </p:txBody>
      </p:sp>
    </p:spTree>
    <p:extLst>
      <p:ext uri="{BB962C8B-B14F-4D97-AF65-F5344CB8AC3E}">
        <p14:creationId xmlns:p14="http://schemas.microsoft.com/office/powerpoint/2010/main" val="3571767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E8DE6-0D70-6079-E12C-0DBC33B97F9C}"/>
              </a:ext>
            </a:extLst>
          </p:cNvPr>
          <p:cNvSpPr>
            <a:spLocks noGrp="1"/>
          </p:cNvSpPr>
          <p:nvPr>
            <p:ph idx="1"/>
          </p:nvPr>
        </p:nvSpPr>
        <p:spPr>
          <a:xfrm>
            <a:off x="503338" y="419450"/>
            <a:ext cx="11199303" cy="5757513"/>
          </a:xfrm>
        </p:spPr>
        <p:txBody>
          <a:bodyPr>
            <a:normAutofit fontScale="77500" lnSpcReduction="20000"/>
          </a:bodyPr>
          <a:lstStyle/>
          <a:p>
            <a:pPr marL="228594" indent="0" algn="ctr">
              <a:lnSpc>
                <a:spcPct val="110000"/>
              </a:lnSpc>
              <a:buNone/>
            </a:pPr>
            <a:r>
              <a:rPr lang="en-GB" b="1" u="sng"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Possibly useful books for smaller churches or those ministering in smaller places (irrespective of church size)</a:t>
            </a:r>
            <a:endPar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228594" indent="0" algn="ctr">
              <a:lnSpc>
                <a:spcPct val="110000"/>
              </a:lnSpc>
              <a:buNone/>
            </a:pPr>
            <a:r>
              <a:rPr lang="en-GB" b="1"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 </a:t>
            </a:r>
            <a:endPar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The Grasshopper Myth – Karl </a:t>
            </a:r>
            <a:r>
              <a:rPr lang="en-GB" dirty="0" err="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Vaters</a:t>
            </a:r>
            <a:endPar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Why join a small Church – John Benton</a:t>
            </a: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Renewal - John James</a:t>
            </a: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Knowing our times – John Stevens</a:t>
            </a: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Small Church essentials – Karl </a:t>
            </a:r>
            <a:r>
              <a:rPr lang="en-GB" dirty="0" err="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Vaters</a:t>
            </a:r>
            <a:endPar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The big picture for small churches – John Benton</a:t>
            </a:r>
          </a:p>
          <a:p>
            <a:pPr marL="457200">
              <a:lnSpc>
                <a:spcPct val="150000"/>
              </a:lnSpc>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Small Town Jesus – Donnie Griggs </a:t>
            </a:r>
          </a:p>
          <a:p>
            <a:pPr marL="457200">
              <a:lnSpc>
                <a:spcPct val="150000"/>
              </a:lnSpc>
              <a:spcAft>
                <a:spcPts val="800"/>
              </a:spcAft>
            </a:pPr>
            <a:r>
              <a:rPr lang="en-GB"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A big gospel in small places – Stephen Witmer</a:t>
            </a:r>
          </a:p>
          <a:p>
            <a:pPr marL="0" indent="0">
              <a:buNone/>
            </a:pPr>
            <a:endParaRPr lang="en-GB" dirty="0"/>
          </a:p>
        </p:txBody>
      </p:sp>
    </p:spTree>
    <p:extLst>
      <p:ext uri="{BB962C8B-B14F-4D97-AF65-F5344CB8AC3E}">
        <p14:creationId xmlns:p14="http://schemas.microsoft.com/office/powerpoint/2010/main" val="1601708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82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0CEA152-8D7F-0802-64D3-0B21A6141659}"/>
              </a:ext>
            </a:extLst>
          </p:cNvPr>
          <p:cNvSpPr>
            <a:spLocks noGrp="1"/>
          </p:cNvSpPr>
          <p:nvPr>
            <p:ph idx="1"/>
          </p:nvPr>
        </p:nvSpPr>
        <p:spPr>
          <a:xfrm>
            <a:off x="511728" y="570451"/>
            <a:ext cx="10842072" cy="5606512"/>
          </a:xfrm>
        </p:spPr>
        <p:txBody>
          <a:bodyPr/>
          <a:lstStyle/>
          <a:p>
            <a:pPr marL="0" indent="0" algn="just">
              <a:lnSpc>
                <a:spcPct val="110000"/>
              </a:lnSpc>
              <a:spcBef>
                <a:spcPts val="0"/>
              </a:spcBef>
              <a:buNone/>
            </a:pPr>
            <a:r>
              <a:rPr lang="en-GB" b="1" i="0" baseline="30000" dirty="0">
                <a:solidFill>
                  <a:schemeClr val="tx1"/>
                </a:solidFill>
                <a:effectLst/>
                <a:latin typeface="Trebuchet MS" panose="020B0603020202020204" pitchFamily="34" charset="0"/>
              </a:rPr>
              <a:t>11 </a:t>
            </a:r>
            <a:r>
              <a:rPr lang="en-GB" b="1" i="0" dirty="0">
                <a:solidFill>
                  <a:schemeClr val="tx1"/>
                </a:solidFill>
                <a:effectLst/>
                <a:latin typeface="Trebuchet MS" panose="020B0603020202020204" pitchFamily="34" charset="0"/>
              </a:rPr>
              <a:t>I am coming soon. Hold on to what you have, so that no one will take your crown. </a:t>
            </a:r>
            <a:r>
              <a:rPr lang="en-GB" b="1" i="0" baseline="30000" dirty="0">
                <a:solidFill>
                  <a:schemeClr val="tx1"/>
                </a:solidFill>
                <a:effectLst/>
                <a:latin typeface="Trebuchet MS" panose="020B0603020202020204" pitchFamily="34" charset="0"/>
              </a:rPr>
              <a:t>12 </a:t>
            </a:r>
            <a:r>
              <a:rPr lang="en-GB" b="1" i="0" dirty="0">
                <a:solidFill>
                  <a:schemeClr val="tx1"/>
                </a:solidFill>
                <a:effectLst/>
                <a:latin typeface="Trebuchet MS" panose="020B0603020202020204" pitchFamily="34" charset="0"/>
              </a:rPr>
              <a:t>The one who is victorious I will make a pillar in the temple of my God. Never again will they leave it. I will write on them the name of my God and the name of the city of my God, the new Jerusalem, which is coming down out of heaven from my God; and I will also write on them my new name. </a:t>
            </a:r>
            <a:r>
              <a:rPr lang="en-GB" b="1" i="0" baseline="30000" dirty="0">
                <a:solidFill>
                  <a:schemeClr val="tx1"/>
                </a:solidFill>
                <a:effectLst/>
                <a:latin typeface="Trebuchet MS" panose="020B0603020202020204" pitchFamily="34" charset="0"/>
              </a:rPr>
              <a:t>13 </a:t>
            </a:r>
            <a:r>
              <a:rPr lang="en-GB" b="1" i="0" dirty="0">
                <a:solidFill>
                  <a:schemeClr val="tx1"/>
                </a:solidFill>
                <a:effectLst/>
                <a:latin typeface="Trebuchet MS" panose="020B0603020202020204" pitchFamily="34" charset="0"/>
              </a:rPr>
              <a:t>Whoever has ears, let them hear what the Spirit says to the churches.</a:t>
            </a:r>
          </a:p>
          <a:p>
            <a:pPr marL="0" indent="0" algn="just">
              <a:lnSpc>
                <a:spcPct val="110000"/>
              </a:lnSpc>
              <a:spcBef>
                <a:spcPts val="0"/>
              </a:spcBef>
              <a:buNone/>
            </a:pPr>
            <a:r>
              <a:rPr lang="en-GB" b="1" dirty="0">
                <a:solidFill>
                  <a:schemeClr val="tx1"/>
                </a:solidFill>
                <a:latin typeface="Trebuchet MS" panose="020B0603020202020204" pitchFamily="34" charset="0"/>
              </a:rPr>
              <a:t>				-----------------------------</a:t>
            </a:r>
          </a:p>
        </p:txBody>
      </p:sp>
    </p:spTree>
    <p:extLst>
      <p:ext uri="{BB962C8B-B14F-4D97-AF65-F5344CB8AC3E}">
        <p14:creationId xmlns:p14="http://schemas.microsoft.com/office/powerpoint/2010/main" val="188283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32627A1-070C-9D4A-ECDC-7E3E105D22DC}"/>
              </a:ext>
            </a:extLst>
          </p:cNvPr>
          <p:cNvSpPr txBox="1"/>
          <p:nvPr/>
        </p:nvSpPr>
        <p:spPr>
          <a:xfrm>
            <a:off x="637564" y="578840"/>
            <a:ext cx="11081856" cy="5570179"/>
          </a:xfrm>
          <a:prstGeom prst="rect">
            <a:avLst/>
          </a:prstGeom>
          <a:noFill/>
        </p:spPr>
        <p:txBody>
          <a:bodyPr wrap="square">
            <a:spAutoFit/>
          </a:bodyPr>
          <a:lstStyle/>
          <a:p>
            <a:pPr algn="just">
              <a:lnSpc>
                <a:spcPct val="110000"/>
              </a:lnSpc>
              <a:spcAft>
                <a:spcPts val="800"/>
              </a:spcAft>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FIEC defined a smaller church as one having 35 members or less – approx. 50% of the churches in the fellowship. </a:t>
            </a:r>
          </a:p>
          <a:p>
            <a:pPr algn="just">
              <a:lnSpc>
                <a:spcPct val="110000"/>
              </a:lnSpc>
              <a:spcAft>
                <a:spcPts val="800"/>
              </a:spcAft>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10000"/>
              </a:lnSpc>
              <a:spcAft>
                <a:spcPts val="800"/>
              </a:spcAft>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Small churches are not better or worse than large churches, they are just different.</a:t>
            </a:r>
          </a:p>
          <a:p>
            <a:pPr algn="just">
              <a:lnSpc>
                <a:spcPct val="110000"/>
              </a:lnSpc>
              <a:spcAft>
                <a:spcPts val="800"/>
              </a:spcAft>
            </a:pPr>
            <a:endParaRPr lang="en-GB" sz="2800" b="1" dirty="0">
              <a:latin typeface="Trebuchet MS" panose="020B0603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Being a small church pastor is not less than being a large church pastor; it is not second class or inferior or any less needed – it just requires different skills to use in the place God has placed us.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Karl </a:t>
            </a:r>
            <a:r>
              <a:rPr lang="en-GB" sz="2800" b="1" dirty="0" err="1">
                <a:effectLst/>
                <a:latin typeface="Trebuchet MS" panose="020B0603020202020204" pitchFamily="34" charset="0"/>
                <a:ea typeface="Calibri" panose="020F0502020204030204" pitchFamily="34" charset="0"/>
                <a:cs typeface="Times New Roman" panose="02020603050405020304" pitchFamily="18" charset="0"/>
              </a:rPr>
              <a:t>Vaters</a:t>
            </a: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50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CC5461-8D52-980C-231E-351BE4A3A53E}"/>
              </a:ext>
            </a:extLst>
          </p:cNvPr>
          <p:cNvSpPr txBox="1"/>
          <p:nvPr/>
        </p:nvSpPr>
        <p:spPr>
          <a:xfrm>
            <a:off x="654341" y="394283"/>
            <a:ext cx="10779853" cy="6690409"/>
          </a:xfrm>
          <a:prstGeom prst="rect">
            <a:avLst/>
          </a:prstGeom>
          <a:noFill/>
        </p:spPr>
        <p:txBody>
          <a:bodyPr wrap="square">
            <a:spAutoFit/>
          </a:bodyPr>
          <a:lstStyle/>
          <a:p>
            <a:pPr algn="just">
              <a:lnSpc>
                <a:spcPct val="110000"/>
              </a:lnSpc>
            </a:pP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Small churches are not automatically churches that are failing or for that matter are sick, stuck in their ways, limited in their vision, need to be fixed or less than larger churches.</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Karl </a:t>
            </a:r>
            <a:r>
              <a:rPr lang="en-GB" sz="2800" b="1" dirty="0" err="1">
                <a:effectLst/>
                <a:latin typeface="Trebuchet MS" panose="020B0603020202020204" pitchFamily="34" charset="0"/>
                <a:ea typeface="Calibri" panose="020F0502020204030204" pitchFamily="34" charset="0"/>
                <a:cs typeface="Times New Roman" panose="02020603050405020304" pitchFamily="18" charset="0"/>
              </a:rPr>
              <a:t>Vaters</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gn="just">
              <a:lnSpc>
                <a:spcPct val="110000"/>
              </a:lnSpc>
            </a:pP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We need to find a way of measuring success / spiritual health without using numbers.</a:t>
            </a:r>
          </a:p>
          <a:p>
            <a:pPr algn="just">
              <a:lnSpc>
                <a:spcPct val="110000"/>
              </a:lnSpc>
            </a:pPr>
            <a:endParaRPr lang="en-GB" sz="2800" b="1" i="1" dirty="0">
              <a:latin typeface="Trebuchet MS" panose="020B0603020202020204" pitchFamily="34" charset="0"/>
              <a:cs typeface="Times New Roman" panose="02020603050405020304" pitchFamily="18" charset="0"/>
            </a:endParaRPr>
          </a:p>
          <a:p>
            <a:pPr algn="just">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Have you heard it said of a large church: -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It’s a great churc</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h; but if it’s said of a small church:-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it’s a great little church</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or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it’s a wonderful church for its size</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It’s a bit like saying to a lady; </a:t>
            </a:r>
            <a:r>
              <a:rPr lang="en-GB" sz="2800" b="1" i="1" dirty="0">
                <a:effectLst/>
                <a:latin typeface="Trebuchet MS" panose="020B0603020202020204" pitchFamily="34" charset="0"/>
                <a:ea typeface="Calibri" panose="020F0502020204030204" pitchFamily="34" charset="0"/>
                <a:cs typeface="Times New Roman" panose="02020603050405020304" pitchFamily="18" charset="0"/>
              </a:rPr>
              <a:t>you look really good, considering your age</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Churches can be great whatever their size.  </a:t>
            </a:r>
          </a:p>
          <a:p>
            <a:endParaRPr lang="en-GB" dirty="0"/>
          </a:p>
        </p:txBody>
      </p:sp>
    </p:spTree>
    <p:extLst>
      <p:ext uri="{BB962C8B-B14F-4D97-AF65-F5344CB8AC3E}">
        <p14:creationId xmlns:p14="http://schemas.microsoft.com/office/powerpoint/2010/main" val="49545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CEB45-C639-BCA5-A2E3-304EDCF0CD2A}"/>
              </a:ext>
            </a:extLst>
          </p:cNvPr>
          <p:cNvSpPr txBox="1"/>
          <p:nvPr/>
        </p:nvSpPr>
        <p:spPr>
          <a:xfrm>
            <a:off x="570452" y="587229"/>
            <a:ext cx="11098634" cy="5947141"/>
          </a:xfrm>
          <a:prstGeom prst="rect">
            <a:avLst/>
          </a:prstGeom>
          <a:noFill/>
        </p:spPr>
        <p:txBody>
          <a:bodyPr wrap="square">
            <a:spAutoFit/>
          </a:bodyPr>
          <a:lstStyle/>
          <a:p>
            <a:pPr algn="ctr">
              <a:lnSpc>
                <a:spcPct val="110000"/>
              </a:lnSpc>
            </a:pPr>
            <a:r>
              <a:rPr lang="en-GB" sz="3200" b="1" u="sng" dirty="0">
                <a:effectLst/>
                <a:latin typeface="Trebuchet MS" panose="020B0603020202020204" pitchFamily="34" charset="0"/>
                <a:ea typeface="Calibri" panose="020F0502020204030204" pitchFamily="34" charset="0"/>
                <a:cs typeface="Times New Roman" panose="02020603050405020304" pitchFamily="18" charset="0"/>
              </a:rPr>
              <a:t>What distinguishes a healthy church (big or small)?</a:t>
            </a:r>
            <a:r>
              <a:rPr lang="en-GB" sz="3200" b="1" dirty="0">
                <a:effectLst/>
                <a:latin typeface="Trebuchet MS" panose="020B0603020202020204" pitchFamily="34" charset="0"/>
                <a:ea typeface="Calibri" panose="020F0502020204030204" pitchFamily="34" charset="0"/>
                <a:cs typeface="Times New Roman" panose="02020603050405020304" pitchFamily="18" charset="0"/>
              </a:rPr>
              <a:t> </a:t>
            </a:r>
          </a:p>
          <a:p>
            <a:pPr algn="ctr">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1) A church where Christians love each other, encourage each</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other and are a blessing to each other.</a:t>
            </a:r>
          </a:p>
          <a:p>
            <a:pPr>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marL="514350" lvl="0" indent="-514350">
              <a:lnSpc>
                <a:spcPct val="110000"/>
              </a:lnSpc>
              <a:buAutoNum type="arabicParenR" startAt="2"/>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church where becoming more like Jesus (Christian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character) and modelling Jesus is seen as really important.</a:t>
            </a:r>
          </a:p>
          <a:p>
            <a:pPr marL="43180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3) A church where the Word of God is a priority because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people want to deepen their knowledge of God, get to know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Him better and be better equipped for service.</a:t>
            </a:r>
          </a:p>
          <a:p>
            <a:pPr marL="431800">
              <a:lnSpc>
                <a:spcPct val="110000"/>
              </a:lnSpc>
            </a:pPr>
            <a:endParaRPr lang="en-GB" sz="20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4) A church where prayer is foundational to all things.</a:t>
            </a:r>
          </a:p>
        </p:txBody>
      </p:sp>
    </p:spTree>
    <p:extLst>
      <p:ext uri="{BB962C8B-B14F-4D97-AF65-F5344CB8AC3E}">
        <p14:creationId xmlns:p14="http://schemas.microsoft.com/office/powerpoint/2010/main" val="227916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B21FC9-1495-5B1E-9CFA-57BAB529BFD5}"/>
              </a:ext>
            </a:extLst>
          </p:cNvPr>
          <p:cNvSpPr txBox="1"/>
          <p:nvPr/>
        </p:nvSpPr>
        <p:spPr>
          <a:xfrm>
            <a:off x="411060" y="411061"/>
            <a:ext cx="11358693" cy="6217984"/>
          </a:xfrm>
          <a:prstGeom prst="rect">
            <a:avLst/>
          </a:prstGeom>
          <a:noFill/>
        </p:spPr>
        <p:txBody>
          <a:bodyPr wrap="square">
            <a:spAutoFit/>
          </a:bodyPr>
          <a:lstStyle/>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5</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 church whose leadership is </a:t>
            </a:r>
            <a:r>
              <a:rPr lang="en-GB" sz="2800" b="1" dirty="0">
                <a:latin typeface="Trebuchet MS" panose="020B0603020202020204" pitchFamily="34" charset="0"/>
                <a:ea typeface="Calibri" panose="020F0502020204030204" pitchFamily="34" charset="0"/>
                <a:cs typeface="Times New Roman" panose="02020603050405020304" pitchFamily="18" charset="0"/>
              </a:rPr>
              <a:t>outward looking and has a real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heart for evangelism.</a:t>
            </a: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endParaRPr lang="en-GB" sz="2800" b="1" dirty="0">
              <a:latin typeface="Trebuchet MS" panose="020B0603020202020204" pitchFamily="34" charset="0"/>
              <a:ea typeface="Calibri" panose="020F0502020204030204" pitchFamily="34" charset="0"/>
              <a:cs typeface="Times New Roman" panose="02020603050405020304" pitchFamily="18" charset="0"/>
            </a:endParaRPr>
          </a:p>
          <a:p>
            <a:pPr lvl="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6) A church that is aware of its community and is seeking to be a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part of its community so as to build relationships and to create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gospel opportunities.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7</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 church where the members use their individual gifts to create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gospel opportunities.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8</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 church that is willing to put gospel opportunities over </a:t>
            </a:r>
          </a:p>
          <a:p>
            <a:pPr lvl="0">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personal preferences. </a:t>
            </a:r>
          </a:p>
          <a:p>
            <a:pPr marL="431800">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676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DF1C2E-E332-695D-8B5E-68FCD941A044}"/>
              </a:ext>
            </a:extLst>
          </p:cNvPr>
          <p:cNvSpPr txBox="1"/>
          <p:nvPr/>
        </p:nvSpPr>
        <p:spPr>
          <a:xfrm>
            <a:off x="562062" y="427839"/>
            <a:ext cx="11081857" cy="6131807"/>
          </a:xfrm>
          <a:prstGeom prst="rect">
            <a:avLst/>
          </a:prstGeom>
          <a:noFill/>
        </p:spPr>
        <p:txBody>
          <a:bodyPr wrap="square">
            <a:spAutoFit/>
          </a:bodyPr>
          <a:lstStyle/>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r>
              <a:rPr lang="en-GB" sz="2800" b="1" dirty="0">
                <a:latin typeface="Trebuchet MS" panose="020B0603020202020204" pitchFamily="34" charset="0"/>
                <a:ea typeface="Calibri" panose="020F0502020204030204" pitchFamily="34" charset="0"/>
                <a:cs typeface="Times New Roman" panose="02020603050405020304" pitchFamily="18" charset="0"/>
              </a:rPr>
              <a:t>9)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church where the leaders encourage others to serve and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use their gifts. </a:t>
            </a:r>
          </a:p>
          <a:p>
            <a:pPr>
              <a:lnSpc>
                <a:spcPct val="110000"/>
              </a:lnSpc>
            </a:pPr>
            <a:endParaRPr lang="en-GB" sz="2800" b="1" dirty="0">
              <a:effectLst/>
              <a:latin typeface="Trebuchet MS" panose="020B0603020202020204" pitchFamily="34" charset="0"/>
              <a:ea typeface="Calibri" panose="020F0502020204030204" pitchFamily="34" charset="0"/>
              <a:cs typeface="Times New Roman" panose="02020603050405020304" pitchFamily="18" charset="0"/>
            </a:endParaRP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10)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church where the gathered worship service is inspiring and </a:t>
            </a:r>
          </a:p>
          <a:p>
            <a:pPr>
              <a:lnSpc>
                <a:spcPct val="110000"/>
              </a:lnSpc>
            </a:pPr>
            <a:r>
              <a:rPr lang="en-GB" sz="2800" b="1" dirty="0">
                <a:latin typeface="Trebuchet MS" panose="020B0603020202020204" pitchFamily="34" charset="0"/>
                <a:ea typeface="Calibri" panose="020F0502020204030204" pitchFamily="34" charset="0"/>
                <a:cs typeface="Times New Roman" panose="02020603050405020304" pitchFamily="18" charset="0"/>
              </a:rPr>
              <a:t>      </a:t>
            </a: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welcoming to visitors. </a:t>
            </a:r>
          </a:p>
          <a:p>
            <a:pPr>
              <a:lnSpc>
                <a:spcPct val="15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 </a:t>
            </a:r>
          </a:p>
          <a:p>
            <a:pPr>
              <a:lnSpc>
                <a:spcPct val="110000"/>
              </a:lnSpc>
            </a:pPr>
            <a:r>
              <a:rPr lang="en-GB" sz="2800" b="1" dirty="0">
                <a:effectLst/>
                <a:latin typeface="Trebuchet MS" panose="020B0603020202020204" pitchFamily="34" charset="0"/>
                <a:ea typeface="Calibri" panose="020F0502020204030204" pitchFamily="34" charset="0"/>
                <a:cs typeface="Times New Roman" panose="02020603050405020304" pitchFamily="18" charset="0"/>
              </a:rPr>
              <a:t>A church doesn’t need to be big to be a thriving, spiritually healthy church. There are many similarities between a large and small spiritually healthy church; but there are also differences. You don’t need to look like or seek to think like a big church – you are not a big church (indeed doing so can be both counter-productive and demoralising). </a:t>
            </a:r>
          </a:p>
        </p:txBody>
      </p:sp>
    </p:spTree>
    <p:extLst>
      <p:ext uri="{BB962C8B-B14F-4D97-AF65-F5344CB8AC3E}">
        <p14:creationId xmlns:p14="http://schemas.microsoft.com/office/powerpoint/2010/main" val="41799934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ebf3a69-6d05-425d-81c2-19f1bd01b98a" xsi:nil="true"/>
    <lcf76f155ced4ddcb4097134ff3c332f xmlns="9c31adc7-b8bd-4260-8f36-512d9bd9745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1F8123EBF3D9A40A1265154C171B65E" ma:contentTypeVersion="16" ma:contentTypeDescription="Create a new document." ma:contentTypeScope="" ma:versionID="05b3b3656cd6f7672487f55802859b82">
  <xsd:schema xmlns:xsd="http://www.w3.org/2001/XMLSchema" xmlns:xs="http://www.w3.org/2001/XMLSchema" xmlns:p="http://schemas.microsoft.com/office/2006/metadata/properties" xmlns:ns2="9c31adc7-b8bd-4260-8f36-512d9bd97450" xmlns:ns3="0ebf3a69-6d05-425d-81c2-19f1bd01b98a" targetNamespace="http://schemas.microsoft.com/office/2006/metadata/properties" ma:root="true" ma:fieldsID="8c15e478345e863f7b1be27c5964b752" ns2:_="" ns3:_="">
    <xsd:import namespace="9c31adc7-b8bd-4260-8f36-512d9bd97450"/>
    <xsd:import namespace="0ebf3a69-6d05-425d-81c2-19f1bd01b9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1adc7-b8bd-4260-8f36-512d9bd97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31bd96-4d06-49f0-bf70-7052eddf8fc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ebf3a69-6d05-425d-81c2-19f1bd01b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ab17d8-4acc-4d30-86f3-478a60ebf1a3}" ma:internalName="TaxCatchAll" ma:showField="CatchAllData" ma:web="0ebf3a69-6d05-425d-81c2-19f1bd01b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C8C19-EB8E-401E-8A22-DF953C7803DE}">
  <ds:schemaRefs>
    <ds:schemaRef ds:uri="http://purl.org/dc/elements/1.1/"/>
    <ds:schemaRef ds:uri="http://schemas.microsoft.com/office/2006/documentManagement/types"/>
    <ds:schemaRef ds:uri="http://schemas.microsoft.com/office/2006/metadata/properties"/>
    <ds:schemaRef ds:uri="2ee32124-0774-4de0-a09f-15721f52b307"/>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b3424774-3b87-4f1d-b2d4-456b965f5c98"/>
  </ds:schemaRefs>
</ds:datastoreItem>
</file>

<file path=customXml/itemProps2.xml><?xml version="1.0" encoding="utf-8"?>
<ds:datastoreItem xmlns:ds="http://schemas.openxmlformats.org/officeDocument/2006/customXml" ds:itemID="{4B1C1755-9F3F-4BD4-A337-27E9919D7577}">
  <ds:schemaRefs>
    <ds:schemaRef ds:uri="http://schemas.microsoft.com/sharepoint/v3/contenttype/forms"/>
  </ds:schemaRefs>
</ds:datastoreItem>
</file>

<file path=customXml/itemProps3.xml><?xml version="1.0" encoding="utf-8"?>
<ds:datastoreItem xmlns:ds="http://schemas.openxmlformats.org/officeDocument/2006/customXml" ds:itemID="{01CA39E3-56FE-4D99-8E14-E01C4F232B46}"/>
</file>

<file path=docProps/app.xml><?xml version="1.0" encoding="utf-8"?>
<Properties xmlns="http://schemas.openxmlformats.org/officeDocument/2006/extended-properties" xmlns:vt="http://schemas.openxmlformats.org/officeDocument/2006/docPropsVTypes">
  <Template/>
  <TotalTime>2307</TotalTime>
  <Words>2631</Words>
  <Application>Microsoft Office PowerPoint</Application>
  <PresentationFormat>Widescreen</PresentationFormat>
  <Paragraphs>269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Trebuchet MS</vt:lpstr>
      <vt:lpstr>Calibri</vt:lpstr>
      <vt:lpstr>Miriam Libre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Bennett</dc:creator>
  <cp:lastModifiedBy>Jonathan Bond</cp:lastModifiedBy>
  <cp:revision>20</cp:revision>
  <dcterms:created xsi:type="dcterms:W3CDTF">2019-10-21T11:45:54Z</dcterms:created>
  <dcterms:modified xsi:type="dcterms:W3CDTF">2022-11-10T11:59:24Z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0x010100DD72688744A5C74888B7568E0600CCED</vt:lpwstr>
  </property>
</Properties>
</file>