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7" r:id="rId2"/>
    <p:sldId id="258" r:id="rId3"/>
    <p:sldId id="256" r:id="rId4"/>
    <p:sldId id="259" r:id="rId5"/>
  </p:sldIdLst>
  <p:sldSz cx="9144000" cy="6858000" type="screen4x3"/>
  <p:notesSz cx="6858000" cy="9144000"/>
  <p:embeddedFontLst>
    <p:embeddedFont>
      <p:font typeface="Aller Light" panose="020B0503040302020204" pitchFamily="34" charset="0"/>
      <p:regular r:id="rId6"/>
      <p:italic r:id="rId7"/>
    </p:embeddedFont>
    <p:embeddedFont>
      <p:font typeface="Calibri" panose="020F0502020204030204" pitchFamily="34" charset="0"/>
      <p:regular r:id="rId8"/>
      <p:bold r:id="rId9"/>
      <p:italic r:id="rId10"/>
      <p:boldItalic r:id="rId11"/>
    </p:embeddedFont>
    <p:embeddedFont>
      <p:font typeface="Aller" panose="020B050303030202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83015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401192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79770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702572-22D6-4912-A243-2C0264686701}"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07295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702572-22D6-4912-A243-2C0264686701}" type="datetimeFigureOut">
              <a:rPr lang="en-GB" smtClean="0"/>
              <a:t>21/03/2018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73708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702572-22D6-4912-A243-2C0264686701}"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46723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702572-22D6-4912-A243-2C0264686701}" type="datetimeFigureOut">
              <a:rPr lang="en-GB" smtClean="0"/>
              <a:t>21/03/2018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184323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702572-22D6-4912-A243-2C0264686701}" type="datetimeFigureOut">
              <a:rPr lang="en-GB" smtClean="0"/>
              <a:t>21/03/2018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70919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02572-22D6-4912-A243-2C0264686701}" type="datetimeFigureOut">
              <a:rPr lang="en-GB" smtClean="0"/>
              <a:t>21/03/2018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100843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702572-22D6-4912-A243-2C0264686701}"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283938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702572-22D6-4912-A243-2C0264686701}" type="datetimeFigureOut">
              <a:rPr lang="en-GB" smtClean="0"/>
              <a:t>21/03/2018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24FDA9-3FCD-4510-B1A2-82FA89960DEF}" type="slidenum">
              <a:rPr lang="en-GB" smtClean="0"/>
              <a:t>‹#›</a:t>
            </a:fld>
            <a:endParaRPr lang="en-GB"/>
          </a:p>
        </p:txBody>
      </p:sp>
    </p:spTree>
    <p:extLst>
      <p:ext uri="{BB962C8B-B14F-4D97-AF65-F5344CB8AC3E}">
        <p14:creationId xmlns:p14="http://schemas.microsoft.com/office/powerpoint/2010/main" val="324191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02572-22D6-4912-A243-2C0264686701}" type="datetimeFigureOut">
              <a:rPr lang="en-GB" smtClean="0"/>
              <a:t>21/03/2018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4FDA9-3FCD-4510-B1A2-82FA89960DEF}" type="slidenum">
              <a:rPr lang="en-GB" smtClean="0"/>
              <a:t>‹#›</a:t>
            </a:fld>
            <a:endParaRPr lang="en-GB"/>
          </a:p>
        </p:txBody>
      </p:sp>
    </p:spTree>
    <p:extLst>
      <p:ext uri="{BB962C8B-B14F-4D97-AF65-F5344CB8AC3E}">
        <p14:creationId xmlns:p14="http://schemas.microsoft.com/office/powerpoint/2010/main" val="2959566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5" y="1444153"/>
            <a:ext cx="7051430" cy="396969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 y="201726"/>
            <a:ext cx="2984773" cy="545620"/>
          </a:xfrm>
          <a:prstGeom prst="rect">
            <a:avLst/>
          </a:prstGeom>
        </p:spPr>
      </p:pic>
    </p:spTree>
    <p:extLst>
      <p:ext uri="{BB962C8B-B14F-4D97-AF65-F5344CB8AC3E}">
        <p14:creationId xmlns:p14="http://schemas.microsoft.com/office/powerpoint/2010/main" val="38178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 y="0"/>
            <a:ext cx="9143987" cy="140195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 y="173402"/>
            <a:ext cx="1828800" cy="1028700"/>
          </a:xfrm>
          <a:prstGeom prst="rect">
            <a:avLst/>
          </a:prstGeom>
        </p:spPr>
      </p:pic>
      <p:sp>
        <p:nvSpPr>
          <p:cNvPr id="7" name="TextBox 6"/>
          <p:cNvSpPr txBox="1"/>
          <p:nvPr/>
        </p:nvSpPr>
        <p:spPr>
          <a:xfrm>
            <a:off x="2101362" y="264559"/>
            <a:ext cx="5213837" cy="846386"/>
          </a:xfrm>
          <a:prstGeom prst="rect">
            <a:avLst/>
          </a:prstGeom>
          <a:noFill/>
        </p:spPr>
        <p:txBody>
          <a:bodyPr wrap="square" rtlCol="0">
            <a:spAutoFit/>
          </a:bodyPr>
          <a:lstStyle/>
          <a:p>
            <a:r>
              <a:rPr lang="en-GB" sz="2800" b="1" i="1" dirty="0">
                <a:solidFill>
                  <a:schemeClr val="bg1"/>
                </a:solidFill>
                <a:effectLst>
                  <a:outerShdw blurRad="38100" dist="38100" dir="2700000" algn="tl">
                    <a:srgbClr val="000000">
                      <a:alpha val="43137"/>
                    </a:srgbClr>
                  </a:outerShdw>
                </a:effectLst>
                <a:latin typeface="Aller" panose="020B0503030302020204" pitchFamily="34" charset="0"/>
              </a:rPr>
              <a:t>City Evangelical Church</a:t>
            </a:r>
          </a:p>
          <a:p>
            <a:r>
              <a:rPr lang="en-GB" sz="2100" i="1" dirty="0">
                <a:solidFill>
                  <a:schemeClr val="bg1"/>
                </a:solidFill>
                <a:effectLst>
                  <a:outerShdw blurRad="38100" dist="38100" dir="2700000" algn="tl">
                    <a:srgbClr val="000000">
                      <a:alpha val="43137"/>
                    </a:srgbClr>
                  </a:outerShdw>
                </a:effectLst>
                <a:latin typeface="Aller Light" panose="020B0503040302020204" pitchFamily="34" charset="0"/>
              </a:rPr>
              <a:t>Leeds</a:t>
            </a:r>
          </a:p>
        </p:txBody>
      </p:sp>
      <p:sp>
        <p:nvSpPr>
          <p:cNvPr id="5" name="TextBox 4"/>
          <p:cNvSpPr txBox="1"/>
          <p:nvPr/>
        </p:nvSpPr>
        <p:spPr>
          <a:xfrm>
            <a:off x="254977" y="1635973"/>
            <a:ext cx="8634046" cy="4906728"/>
          </a:xfrm>
          <a:prstGeom prst="rect">
            <a:avLst/>
          </a:prstGeom>
          <a:noFill/>
        </p:spPr>
        <p:txBody>
          <a:bodyPr wrap="square" rtlCol="0">
            <a:spAutoFit/>
          </a:bodyPr>
          <a:lstStyle/>
          <a:p>
            <a:pPr marL="342900" indent="-342900">
              <a:lnSpc>
                <a:spcPct val="125000"/>
              </a:lnSpc>
              <a:buAutoNum type="arabicPeriod"/>
            </a:pPr>
            <a:r>
              <a:rPr lang="en-GB" sz="2100" b="1" dirty="0">
                <a:latin typeface="Aller" panose="020B0503030302020204" pitchFamily="34" charset="0"/>
              </a:rPr>
              <a:t>Please pray as we move forward with our 2020 church plant. Pray for wisdom and unity as we finalise the location of the plant. Pray for those considering going as we build our core team. Pray for Steve as he leads the plant.</a:t>
            </a:r>
          </a:p>
          <a:p>
            <a:pPr marL="342900" indent="-342900">
              <a:lnSpc>
                <a:spcPct val="125000"/>
              </a:lnSpc>
              <a:buAutoNum type="arabicPeriod"/>
            </a:pPr>
            <a:endParaRPr lang="en-GB" sz="2100" b="1" dirty="0">
              <a:latin typeface="Aller" panose="020B0503030302020204" pitchFamily="34" charset="0"/>
            </a:endParaRPr>
          </a:p>
          <a:p>
            <a:pPr marL="342900" indent="-342900">
              <a:lnSpc>
                <a:spcPct val="125000"/>
              </a:lnSpc>
              <a:buAutoNum type="arabicPeriod"/>
            </a:pPr>
            <a:r>
              <a:rPr lang="en-GB" sz="2100" b="1" dirty="0">
                <a:latin typeface="Aller" panose="020B0503030302020204" pitchFamily="34" charset="0"/>
              </a:rPr>
              <a:t>Please pray for our outreach initiatives – particularly our events in the local park. Pray for people to respond to the gospel in faith and repentance.</a:t>
            </a:r>
          </a:p>
          <a:p>
            <a:pPr marL="342900" indent="-342900">
              <a:lnSpc>
                <a:spcPct val="125000"/>
              </a:lnSpc>
              <a:buAutoNum type="arabicPeriod"/>
            </a:pPr>
            <a:endParaRPr lang="en-GB" sz="2100" b="1" dirty="0">
              <a:latin typeface="Aller" panose="020B0503030302020204" pitchFamily="34" charset="0"/>
            </a:endParaRPr>
          </a:p>
          <a:p>
            <a:pPr marL="342900" indent="-342900">
              <a:lnSpc>
                <a:spcPct val="125000"/>
              </a:lnSpc>
              <a:buAutoNum type="arabicPeriod"/>
            </a:pPr>
            <a:r>
              <a:rPr lang="en-GB" sz="2100" b="1" dirty="0">
                <a:latin typeface="Aller" panose="020B0503030302020204" pitchFamily="34" charset="0"/>
              </a:rPr>
              <a:t>Please pray for people from the local community to be saved, particularly youth who come along to our Friday night group and have been coming on Sundays too.</a:t>
            </a:r>
          </a:p>
        </p:txBody>
      </p:sp>
    </p:spTree>
    <p:extLst>
      <p:ext uri="{BB962C8B-B14F-4D97-AF65-F5344CB8AC3E}">
        <p14:creationId xmlns:p14="http://schemas.microsoft.com/office/powerpoint/2010/main" val="201844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87" cy="140195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 y="173402"/>
            <a:ext cx="1828800" cy="1028700"/>
          </a:xfrm>
          <a:prstGeom prst="rect">
            <a:avLst/>
          </a:prstGeom>
        </p:spPr>
      </p:pic>
      <p:sp>
        <p:nvSpPr>
          <p:cNvPr id="7" name="TextBox 6"/>
          <p:cNvSpPr txBox="1"/>
          <p:nvPr/>
        </p:nvSpPr>
        <p:spPr>
          <a:xfrm>
            <a:off x="2101363" y="264559"/>
            <a:ext cx="5310552" cy="846386"/>
          </a:xfrm>
          <a:prstGeom prst="rect">
            <a:avLst/>
          </a:prstGeom>
          <a:noFill/>
        </p:spPr>
        <p:txBody>
          <a:bodyPr wrap="square" rtlCol="0">
            <a:spAutoFit/>
          </a:bodyPr>
          <a:lstStyle/>
          <a:p>
            <a:r>
              <a:rPr lang="en-GB" sz="2800" b="1" i="1" dirty="0">
                <a:solidFill>
                  <a:schemeClr val="bg1"/>
                </a:solidFill>
                <a:effectLst>
                  <a:outerShdw blurRad="38100" dist="38100" dir="2700000" algn="tl">
                    <a:srgbClr val="000000">
                      <a:alpha val="43137"/>
                    </a:srgbClr>
                  </a:outerShdw>
                </a:effectLst>
                <a:latin typeface="Aller" panose="020B0503030302020204" pitchFamily="34" charset="0"/>
              </a:rPr>
              <a:t>Trinity Church</a:t>
            </a:r>
          </a:p>
          <a:p>
            <a:r>
              <a:rPr lang="en-GB" sz="2100" i="1" dirty="0">
                <a:solidFill>
                  <a:schemeClr val="bg1"/>
                </a:solidFill>
                <a:effectLst>
                  <a:outerShdw blurRad="38100" dist="38100" dir="2700000" algn="tl">
                    <a:srgbClr val="000000">
                      <a:alpha val="43137"/>
                    </a:srgbClr>
                  </a:outerShdw>
                </a:effectLst>
                <a:latin typeface="Aller Light" panose="020B0503040302020204" pitchFamily="34" charset="0"/>
              </a:rPr>
              <a:t>Sunderland</a:t>
            </a:r>
          </a:p>
        </p:txBody>
      </p:sp>
      <p:sp>
        <p:nvSpPr>
          <p:cNvPr id="8" name="TextBox 7"/>
          <p:cNvSpPr txBox="1"/>
          <p:nvPr/>
        </p:nvSpPr>
        <p:spPr>
          <a:xfrm>
            <a:off x="254975" y="1600556"/>
            <a:ext cx="8634046" cy="4968668"/>
          </a:xfrm>
          <a:prstGeom prst="rect">
            <a:avLst/>
          </a:prstGeom>
          <a:noFill/>
        </p:spPr>
        <p:txBody>
          <a:bodyPr wrap="square" rtlCol="0">
            <a:spAutoFit/>
          </a:bodyPr>
          <a:lstStyle/>
          <a:p>
            <a:pPr marL="342900" indent="-342900">
              <a:lnSpc>
                <a:spcPct val="125000"/>
              </a:lnSpc>
              <a:buAutoNum type="arabicPeriod"/>
            </a:pPr>
            <a:r>
              <a:rPr lang="en-GB" sz="1950" b="1" dirty="0">
                <a:latin typeface="Aller" panose="020B0503030302020204" pitchFamily="34" charset="0"/>
              </a:rPr>
              <a:t>Give thanks that our current Life Explored course has two to three non-Christians every week, with a few young believers coming too. Our Christmas pub quiz was jammed packed with 50 people.</a:t>
            </a:r>
          </a:p>
          <a:p>
            <a:pPr marL="342900" indent="-342900">
              <a:lnSpc>
                <a:spcPct val="125000"/>
              </a:lnSpc>
              <a:buAutoNum type="arabicPeriod"/>
            </a:pPr>
            <a:endParaRPr lang="en-GB" sz="1950" b="1" dirty="0">
              <a:latin typeface="Aller" panose="020B0503030302020204" pitchFamily="34" charset="0"/>
            </a:endParaRPr>
          </a:p>
          <a:p>
            <a:pPr marL="342900" indent="-342900">
              <a:lnSpc>
                <a:spcPct val="125000"/>
              </a:lnSpc>
              <a:buAutoNum type="arabicPeriod"/>
            </a:pPr>
            <a:r>
              <a:rPr lang="en-GB" sz="1950" b="1" dirty="0">
                <a:latin typeface="Aller" panose="020B0503030302020204" pitchFamily="34" charset="0"/>
              </a:rPr>
              <a:t>One or two people are close to making professions of faith – please pray for them.</a:t>
            </a:r>
          </a:p>
          <a:p>
            <a:pPr marL="342900" indent="-342900">
              <a:lnSpc>
                <a:spcPct val="125000"/>
              </a:lnSpc>
              <a:buAutoNum type="arabicPeriod"/>
            </a:pPr>
            <a:endParaRPr lang="en-GB" sz="1950" b="1" dirty="0">
              <a:latin typeface="Aller" panose="020B0503030302020204" pitchFamily="34" charset="0"/>
            </a:endParaRPr>
          </a:p>
          <a:p>
            <a:pPr marL="342900" indent="-342900">
              <a:lnSpc>
                <a:spcPct val="125000"/>
              </a:lnSpc>
              <a:buAutoNum type="arabicPeriod"/>
            </a:pPr>
            <a:r>
              <a:rPr lang="en-GB" sz="1950" b="1" dirty="0">
                <a:latin typeface="Aller" panose="020B0503030302020204" pitchFamily="34" charset="0"/>
              </a:rPr>
              <a:t>Pray for patience and prayerfulness for us as a church – we have more contacts than before but few signs of genuine interest among unbelievers in taking things further with Christ.</a:t>
            </a:r>
          </a:p>
          <a:p>
            <a:pPr marL="342900" indent="-342900">
              <a:lnSpc>
                <a:spcPct val="125000"/>
              </a:lnSpc>
              <a:buAutoNum type="arabicPeriod"/>
            </a:pPr>
            <a:endParaRPr lang="en-GB" sz="1950" b="1" dirty="0">
              <a:latin typeface="Aller" panose="020B0503030302020204" pitchFamily="34" charset="0"/>
            </a:endParaRPr>
          </a:p>
          <a:p>
            <a:pPr marL="342900" indent="-342900">
              <a:lnSpc>
                <a:spcPct val="125000"/>
              </a:lnSpc>
              <a:buAutoNum type="arabicPeriod"/>
            </a:pPr>
            <a:r>
              <a:rPr lang="en-GB" sz="1950" b="1" dirty="0">
                <a:latin typeface="Aller" panose="020B0503030302020204" pitchFamily="34" charset="0"/>
              </a:rPr>
              <a:t>A building survey on our roof was not good – it will cost £65,000 plus VAT for a re-roof. Please pray for wisdom for us in this.</a:t>
            </a:r>
          </a:p>
        </p:txBody>
      </p:sp>
    </p:spTree>
    <p:extLst>
      <p:ext uri="{BB962C8B-B14F-4D97-AF65-F5344CB8AC3E}">
        <p14:creationId xmlns:p14="http://schemas.microsoft.com/office/powerpoint/2010/main" val="14007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5" y="1444153"/>
            <a:ext cx="7051430" cy="396969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31" y="201726"/>
            <a:ext cx="2984773" cy="545620"/>
          </a:xfrm>
          <a:prstGeom prst="rect">
            <a:avLst/>
          </a:prstGeom>
        </p:spPr>
      </p:pic>
    </p:spTree>
    <p:extLst>
      <p:ext uri="{BB962C8B-B14F-4D97-AF65-F5344CB8AC3E}">
        <p14:creationId xmlns:p14="http://schemas.microsoft.com/office/powerpoint/2010/main" val="28075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226</Words>
  <Application>Microsoft Office PowerPoint</Application>
  <PresentationFormat>On-screen Show (4:3)</PresentationFormat>
  <Paragraphs>16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Aller Light</vt:lpstr>
      <vt:lpstr>Arial</vt:lpstr>
      <vt:lpstr>Calibri</vt:lpstr>
      <vt:lpstr>Aller</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Bennett</dc:creator>
  <cp:lastModifiedBy>Jonathan Bennett</cp:lastModifiedBy>
  <cp:revision>19</cp:revision>
  <dcterms:created xsi:type="dcterms:W3CDTF">2017-03-03T16:39:02Z</dcterms:created>
  <dcterms:modified xsi:type="dcterms:W3CDTF">2018-03-21T10:01:29Z</dcterms:modified>
</cp:coreProperties>
</file>