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57" r:id="rId4"/>
    <p:sldId id="258" r:id="rId5"/>
    <p:sldId id="260" r:id="rId6"/>
    <p:sldId id="262" r:id="rId7"/>
    <p:sldId id="264" r:id="rId8"/>
    <p:sldId id="268" r:id="rId9"/>
    <p:sldId id="269" r:id="rId10"/>
    <p:sldId id="270" r:id="rId11"/>
    <p:sldId id="271" r:id="rId12"/>
    <p:sldId id="275" r:id="rId13"/>
    <p:sldId id="277" r:id="rId14"/>
    <p:sldId id="278" r:id="rId15"/>
    <p:sldId id="281" r:id="rId16"/>
    <p:sldId id="283" r:id="rId17"/>
    <p:sldId id="285" r:id="rId18"/>
    <p:sldId id="287" r:id="rId19"/>
    <p:sldId id="289" r:id="rId20"/>
    <p:sldId id="291" r:id="rId21"/>
    <p:sldId id="292" r:id="rId22"/>
    <p:sldId id="29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E824-322C-55E2-ADE1-370695CFC9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Trauma, Christ</a:t>
            </a:r>
            <a:br>
              <a:rPr lang="en-GB" dirty="0"/>
            </a:br>
            <a:r>
              <a:rPr lang="en-GB" dirty="0"/>
              <a:t>Abuse,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C769C-997E-E19F-CDA2-699187EB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53355"/>
          </a:xfrm>
        </p:spPr>
        <p:txBody>
          <a:bodyPr>
            <a:noAutofit/>
          </a:bodyPr>
          <a:lstStyle/>
          <a:p>
            <a:r>
              <a:rPr lang="en-GB" sz="2900" cap="none" dirty="0"/>
              <a:t>Phil Swann – philswann3@gmail.com</a:t>
            </a:r>
            <a:br>
              <a:rPr lang="en-GB" sz="2900" cap="none" dirty="0"/>
            </a:br>
            <a:r>
              <a:rPr lang="en-GB" sz="2900" cap="none" dirty="0"/>
              <a:t>Llanelli Free Evangelical Church</a:t>
            </a:r>
          </a:p>
        </p:txBody>
      </p:sp>
    </p:spTree>
    <p:extLst>
      <p:ext uri="{BB962C8B-B14F-4D97-AF65-F5344CB8AC3E}">
        <p14:creationId xmlns:p14="http://schemas.microsoft.com/office/powerpoint/2010/main" val="142358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ABC-FFA8-F0AE-1EB8-0741A21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- Preliminary Considerations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064-C058-3F66-2DEC-69DE62C7E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Spiritual Care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900" dirty="0"/>
              <a:t>Whole Church Care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900" dirty="0"/>
              <a:t>‘Trauma Informed’</a:t>
            </a:r>
          </a:p>
        </p:txBody>
      </p:sp>
    </p:spTree>
    <p:extLst>
      <p:ext uri="{BB962C8B-B14F-4D97-AF65-F5344CB8AC3E}">
        <p14:creationId xmlns:p14="http://schemas.microsoft.com/office/powerpoint/2010/main" val="101318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ABC-FFA8-F0AE-1EB8-0741A21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Spiritual care</a:t>
            </a:r>
            <a:br>
              <a:rPr lang="en-GB" dirty="0">
                <a:highlight>
                  <a:srgbClr val="FFFF00"/>
                </a:highlight>
              </a:rPr>
            </a:b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064-C058-3F66-2DEC-69DE62C7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74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‘Jesus knew that the Father had put all things under his power, and that he had come from God and was returning to God; so he got up from the meal, took off his outer clothing, and wrapped a towel around his waist. After that, he poured water into a basin and began to wash his disciples' feet, drying them with the towel that was wrapped around him.’ </a:t>
            </a:r>
            <a:r>
              <a:rPr lang="en-GB" sz="29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13:3-5</a:t>
            </a:r>
            <a:r>
              <a:rPr lang="en-GB" sz="29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b="1" dirty="0">
              <a:highlight>
                <a:srgbClr val="FFFF00"/>
              </a:highlight>
            </a:endParaRPr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14941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ABC-FFA8-F0AE-1EB8-0741A21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Whole Church Care</a:t>
            </a:r>
            <a:br>
              <a:rPr lang="en-GB" sz="3200" dirty="0">
                <a:highlight>
                  <a:srgbClr val="FFFF00"/>
                </a:highlight>
              </a:rPr>
            </a:b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064-C058-3F66-2DEC-69DE62C7E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/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worship</a:t>
            </a: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/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Christian friendships </a:t>
            </a:r>
          </a:p>
          <a:p>
            <a:pPr marL="457200"/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Pastoral care</a:t>
            </a:r>
          </a:p>
          <a:p>
            <a:pPr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b="1" dirty="0">
              <a:highlight>
                <a:srgbClr val="FFFF00"/>
              </a:highlight>
            </a:endParaRPr>
          </a:p>
          <a:p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61326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ABC-FFA8-F0AE-1EB8-0741A21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‘Trauma Informed’</a:t>
            </a:r>
            <a:br>
              <a:rPr lang="en-GB" dirty="0">
                <a:highlight>
                  <a:srgbClr val="FFFF00"/>
                </a:highlight>
              </a:rPr>
            </a:b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064-C058-3F66-2DEC-69DE62C7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aware of how trauma may affect us </a:t>
            </a:r>
          </a:p>
          <a:p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 the opposite of the experience they have had </a:t>
            </a:r>
          </a:p>
          <a:p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retraumatising </a:t>
            </a:r>
          </a:p>
          <a:p>
            <a:pPr marL="0" indent="0">
              <a:buNone/>
            </a:pPr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‘Love</a:t>
            </a:r>
            <a:r>
              <a:rPr lang="en-GB" sz="2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hope, </a:t>
            </a: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compassion, kindness’ </a:t>
            </a:r>
          </a:p>
          <a:p>
            <a:pPr marL="0" indent="0">
              <a:buNone/>
            </a:pPr>
            <a:endParaRPr lang="en-GB" sz="2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839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638C-C200-BD0C-BF87-C6135739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– Safety and stabilisation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F54F8-D833-08B2-913F-2714F047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900" dirty="0"/>
              <a:t>Elijah</a:t>
            </a:r>
          </a:p>
          <a:p>
            <a:r>
              <a:rPr lang="en-GB" sz="2900" dirty="0"/>
              <a:t>Process</a:t>
            </a:r>
          </a:p>
          <a:p>
            <a:r>
              <a:rPr lang="en-GB" sz="2900" dirty="0"/>
              <a:t>Christlikeness</a:t>
            </a:r>
          </a:p>
          <a:p>
            <a:r>
              <a:rPr lang="en-GB" sz="2900" dirty="0"/>
              <a:t>Give voice</a:t>
            </a:r>
          </a:p>
          <a:p>
            <a:r>
              <a:rPr lang="en-GB" sz="2900" dirty="0"/>
              <a:t>Build Story</a:t>
            </a:r>
          </a:p>
          <a:p>
            <a:r>
              <a:rPr lang="en-GB" sz="2900" dirty="0"/>
              <a:t>Points of Reference </a:t>
            </a:r>
          </a:p>
        </p:txBody>
      </p:sp>
    </p:spTree>
    <p:extLst>
      <p:ext uri="{BB962C8B-B14F-4D97-AF65-F5344CB8AC3E}">
        <p14:creationId xmlns:p14="http://schemas.microsoft.com/office/powerpoint/2010/main" val="235256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638C-C200-BD0C-BF87-C6135739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Elijah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F54F8-D833-08B2-913F-2714F047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cares for Elijah’s body – Sleep &amp; food – place of safety  </a:t>
            </a:r>
          </a:p>
          <a:p>
            <a:endParaRPr lang="en-GB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invites Elijah to present his complaint and listens to him  </a:t>
            </a:r>
          </a:p>
          <a:p>
            <a:pPr marL="0" indent="0">
              <a:buNone/>
            </a:pPr>
            <a:endParaRPr lang="en-GB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2649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638C-C200-BD0C-BF87-C6135739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F54F8-D833-08B2-913F-2714F047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 </a:t>
            </a:r>
          </a:p>
          <a:p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 </a:t>
            </a:r>
          </a:p>
          <a:p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Confidentiality </a:t>
            </a:r>
          </a:p>
          <a:p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preconceptions</a:t>
            </a:r>
          </a:p>
          <a:p>
            <a:pPr marL="0" indent="0">
              <a:buNone/>
            </a:pPr>
            <a:endParaRPr lang="en-GB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92875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638C-C200-BD0C-BF87-C6135739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Christlikeness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F54F8-D833-08B2-913F-2714F0479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91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the opposite of what they have experienced </a:t>
            </a:r>
            <a:endParaRPr lang="en-GB" sz="2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‘Our words are to communicate His truth. Our person is to reflect His person. Our lives are to be a living, breathing explanation of His character.’ </a:t>
            </a:r>
            <a:r>
              <a:rPr lang="en-GB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Diane Langberg </a:t>
            </a:r>
          </a:p>
          <a:p>
            <a:pPr marL="0" lvl="0" indent="0">
              <a:buNone/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13206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638C-C200-BD0C-BF87-C6135739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Give voice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F54F8-D833-08B2-913F-2714F0479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756113" cy="34506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9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pour out before him my complaint; before him I tell my trouble’ </a:t>
            </a:r>
            <a:r>
              <a:rPr lang="en-GB" sz="29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142:2</a:t>
            </a:r>
            <a:endParaRPr lang="en-GB" sz="29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900" dirty="0"/>
          </a:p>
          <a:p>
            <a:pPr marL="0" indent="0">
              <a:buNone/>
            </a:pPr>
            <a:r>
              <a:rPr lang="en-GB" sz="2900" dirty="0"/>
              <a:t>‘Biblical lament is too mysterious to equate cheaply with psychological complaint’ </a:t>
            </a:r>
            <a:r>
              <a:rPr lang="en-GB" sz="2900" b="1" dirty="0"/>
              <a:t>Bruce Waltke</a:t>
            </a:r>
            <a:br>
              <a:rPr lang="en-GB" sz="2800" dirty="0"/>
            </a:br>
            <a:endParaRPr lang="en-GB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094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638C-C200-BD0C-BF87-C6135739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Story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F54F8-D833-08B2-913F-2714F0479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 for healing </a:t>
            </a:r>
          </a:p>
          <a:p>
            <a:pPr mar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as privilege  </a:t>
            </a:r>
          </a:p>
          <a:p>
            <a:pPr marL="0" indent="0">
              <a:buNone/>
            </a:pPr>
            <a:endParaRPr lang="en-GB" sz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is validated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is owned – shift from victim to reporter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Evil is recognised – brought under the gospel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 brought to God   </a:t>
            </a:r>
          </a:p>
          <a:p>
            <a:pPr marL="0" indent="0">
              <a:buNone/>
            </a:pPr>
            <a:endParaRPr lang="en-GB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90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4338-04AB-B58A-3BBB-5785F29F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- Christ - abuse - Church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8821F-8F27-F730-D1F4-A00088ADD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95" y="2274878"/>
            <a:ext cx="2097248" cy="3221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8FDF9-7BE2-4DD5-DA7C-790627148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709" y="2274878"/>
            <a:ext cx="2158146" cy="32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4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638C-C200-BD0C-BF87-C6135739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Points of Reference 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F54F8-D833-08B2-913F-2714F0479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113385"/>
            <a:ext cx="9603275" cy="412500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7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things you know about God that are always true?  </a:t>
            </a:r>
          </a:p>
          <a:p>
            <a:pPr marL="0" indent="0">
              <a:buNone/>
            </a:pPr>
            <a:r>
              <a:rPr lang="en-GB" sz="7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Putting the story into God’s Big Story </a:t>
            </a:r>
          </a:p>
          <a:p>
            <a:pPr marL="0" indent="0">
              <a:buNone/>
            </a:pPr>
            <a:endParaRPr lang="en-GB" sz="28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EDCA9-932F-B261-E5C1-B790ADBFE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134" y="1853754"/>
            <a:ext cx="5385732" cy="29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4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5E10-018B-CA93-E91B-9B50A989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Signposting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E1994B-0348-2924-888C-18B28C530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6238" y="2053322"/>
            <a:ext cx="5999524" cy="4000159"/>
          </a:xfrm>
        </p:spPr>
      </p:pic>
    </p:spTree>
    <p:extLst>
      <p:ext uri="{BB962C8B-B14F-4D97-AF65-F5344CB8AC3E}">
        <p14:creationId xmlns:p14="http://schemas.microsoft.com/office/powerpoint/2010/main" val="2548711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2AD4-6BD7-AB50-C11B-35536A3A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Selfcare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B70E9A-4293-9015-E418-C0E713241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947" y="2016125"/>
            <a:ext cx="2886431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57C0-311A-BE1D-1FAE-9E3447F4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FBEF-9316-5688-E6C7-4764738E1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Abuse</a:t>
            </a:r>
          </a:p>
          <a:p>
            <a:r>
              <a:rPr lang="en-GB" sz="2900" dirty="0"/>
              <a:t>Trauma</a:t>
            </a:r>
          </a:p>
          <a:p>
            <a:r>
              <a:rPr lang="en-GB" sz="2900" dirty="0"/>
              <a:t>‘Spiritual Abuse’</a:t>
            </a:r>
          </a:p>
        </p:txBody>
      </p:sp>
    </p:spTree>
    <p:extLst>
      <p:ext uri="{BB962C8B-B14F-4D97-AF65-F5344CB8AC3E}">
        <p14:creationId xmlns:p14="http://schemas.microsoft.com/office/powerpoint/2010/main" val="274091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ABC-FFA8-F0AE-1EB8-0741A21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064-C058-3F66-2DEC-69DE62C7E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900" dirty="0"/>
              <a:t>Post Traumatic Growth</a:t>
            </a:r>
          </a:p>
          <a:p>
            <a:r>
              <a:rPr lang="en-GB" sz="2900" dirty="0"/>
              <a:t>Body</a:t>
            </a:r>
          </a:p>
          <a:p>
            <a:r>
              <a:rPr lang="en-GB" sz="2900" dirty="0"/>
              <a:t>Behaviour</a:t>
            </a:r>
          </a:p>
          <a:p>
            <a:r>
              <a:rPr lang="en-GB" sz="2900" dirty="0"/>
              <a:t>Thinking and Emotions</a:t>
            </a:r>
          </a:p>
          <a:p>
            <a:r>
              <a:rPr lang="en-GB" sz="2900" dirty="0"/>
              <a:t>Spiritual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12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ABC-FFA8-F0AE-1EB8-0741A21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Traumatic Growth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064-C058-3F66-2DEC-69DE62C7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55" y="1990565"/>
            <a:ext cx="11971090" cy="4150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‘Consider it pure joy, my brothers &amp; sisters, whenever you face trials of many kinds, because you know that the testing of your faith produces perseverance’ </a:t>
            </a:r>
            <a:r>
              <a:rPr lang="en-GB" sz="2900" b="1" dirty="0">
                <a:solidFill>
                  <a:schemeClr val="accent1">
                    <a:lumMod val="75000"/>
                  </a:schemeClr>
                </a:solidFill>
              </a:rPr>
              <a:t>James 1:2-3</a:t>
            </a:r>
          </a:p>
          <a:p>
            <a:pPr marL="0" indent="0">
              <a:buNone/>
            </a:pPr>
            <a:r>
              <a:rPr lang="en-GB" sz="2900" dirty="0">
                <a:solidFill>
                  <a:schemeClr val="accent1">
                    <a:lumMod val="75000"/>
                  </a:schemeClr>
                </a:solidFill>
              </a:rPr>
              <a:t>‘Praise be to the God &amp; Father of our Lord Jesus Christ, the Father of compassion &amp; the God of all comfort, who comforts us in all our troubles, so that we can comfort those in any trouble with the comfort we ourselves receive from God.’ </a:t>
            </a:r>
            <a:r>
              <a:rPr lang="en-GB" sz="2900" b="1" dirty="0">
                <a:solidFill>
                  <a:schemeClr val="accent1">
                    <a:lumMod val="75000"/>
                  </a:schemeClr>
                </a:solidFill>
              </a:rPr>
              <a:t>2Cor 1:3-4 </a:t>
            </a:r>
          </a:p>
        </p:txBody>
      </p:sp>
    </p:spTree>
    <p:extLst>
      <p:ext uri="{BB962C8B-B14F-4D97-AF65-F5344CB8AC3E}">
        <p14:creationId xmlns:p14="http://schemas.microsoft.com/office/powerpoint/2010/main" val="142628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ABC-FFA8-F0AE-1EB8-0741A21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Body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064-C058-3F66-2DEC-69DE62C7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40998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Hypervigilance</a:t>
            </a:r>
            <a:r>
              <a:rPr lang="en-GB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have no peace, no quietness; I have no rest, but only turmoil.’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3:26</a:t>
            </a:r>
            <a:endParaRPr lang="en-GB" sz="3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Dissociation </a:t>
            </a:r>
          </a:p>
          <a:p>
            <a:pPr marL="0" lvl="0" indent="0">
              <a:buNone/>
            </a:pP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Flashbacks  </a:t>
            </a:r>
          </a:p>
          <a:p>
            <a:pPr marL="0" lvl="0" indent="0">
              <a:buNone/>
            </a:pP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Nightmares </a:t>
            </a:r>
            <a:r>
              <a:rPr lang="en-GB" sz="3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‘When I say, ‘My bed will comfort me, my couch will ease my complaint,’ then you scare me with dreams and terrify me with visions, so that I would choose strangling and death rather than my bones’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7:13–15</a:t>
            </a:r>
            <a:endParaRPr lang="en-GB" sz="3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10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ABC-FFA8-F0AE-1EB8-0741A21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064-C058-3F66-2DEC-69DE62C7E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Avoidance </a:t>
            </a:r>
          </a:p>
          <a:p>
            <a:pPr marL="0" lv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Isolation</a:t>
            </a:r>
          </a:p>
          <a:p>
            <a:pPr marL="0" lv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Reluctance to trust</a:t>
            </a:r>
          </a:p>
          <a:p>
            <a:pPr marL="0" lv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Silence  </a:t>
            </a:r>
          </a:p>
          <a:p>
            <a:pPr mar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‘seek pleasure out of pain’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005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ABC-FFA8-F0AE-1EB8-0741A21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 and Emotions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064-C058-3F66-2DEC-69DE62C7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70078"/>
            <a:ext cx="9603275" cy="41246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Powerlessness </a:t>
            </a:r>
          </a:p>
          <a:p>
            <a:pPr marL="0" lv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Shame </a:t>
            </a:r>
          </a:p>
          <a:p>
            <a:pPr marL="0" lvl="0" indent="0">
              <a:buNone/>
            </a:pPr>
            <a:r>
              <a:rPr lang="en-GB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rief </a:t>
            </a:r>
          </a:p>
          <a:p>
            <a:pPr marL="0" lv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Anger</a:t>
            </a:r>
          </a:p>
          <a:p>
            <a:pPr mar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Confusion / Disbelief </a:t>
            </a:r>
          </a:p>
          <a:p>
            <a:pPr marL="0" lvl="0" indent="0">
              <a:buNone/>
            </a:pPr>
            <a:r>
              <a:rPr lang="en-GB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Stuck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29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ABC-FFA8-F0AE-1EB8-0741A21B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Spiritual</a:t>
            </a:r>
            <a:br>
              <a:rPr lang="en-GB" dirty="0">
                <a:highlight>
                  <a:srgbClr val="FFFF00"/>
                </a:highlight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F064-C058-3F66-2DEC-69DE62C7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dirty="0"/>
              <a:t>Questions about God</a:t>
            </a:r>
          </a:p>
          <a:p>
            <a:pPr marL="0" indent="0">
              <a:buNone/>
            </a:pPr>
            <a:r>
              <a:rPr lang="en-GB" sz="2900" dirty="0"/>
              <a:t>Questions about relationship with God</a:t>
            </a:r>
          </a:p>
          <a:p>
            <a:pPr marL="0" indent="0">
              <a:buNone/>
            </a:pPr>
            <a:r>
              <a:rPr lang="en-GB" sz="2900" dirty="0"/>
              <a:t>Cynicism towards ‘church’ and Christians</a:t>
            </a:r>
          </a:p>
          <a:p>
            <a:pPr marL="0" indent="0">
              <a:buNone/>
            </a:pPr>
            <a:r>
              <a:rPr lang="en-GB" sz="2900" dirty="0"/>
              <a:t>Withdrawal from the means of grace</a:t>
            </a:r>
          </a:p>
          <a:p>
            <a:pPr marL="0" indent="0">
              <a:buNone/>
            </a:pPr>
            <a:r>
              <a:rPr lang="en-GB" sz="2900" dirty="0"/>
              <a:t>‘Bitterness, rage and anger’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15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8123EBF3D9A40A1265154C171B65E" ma:contentTypeVersion="16" ma:contentTypeDescription="Create a new document." ma:contentTypeScope="" ma:versionID="05b3b3656cd6f7672487f55802859b82">
  <xsd:schema xmlns:xsd="http://www.w3.org/2001/XMLSchema" xmlns:xs="http://www.w3.org/2001/XMLSchema" xmlns:p="http://schemas.microsoft.com/office/2006/metadata/properties" xmlns:ns2="9c31adc7-b8bd-4260-8f36-512d9bd97450" xmlns:ns3="0ebf3a69-6d05-425d-81c2-19f1bd01b98a" targetNamespace="http://schemas.microsoft.com/office/2006/metadata/properties" ma:root="true" ma:fieldsID="8c15e478345e863f7b1be27c5964b752" ns2:_="" ns3:_="">
    <xsd:import namespace="9c31adc7-b8bd-4260-8f36-512d9bd97450"/>
    <xsd:import namespace="0ebf3a69-6d05-425d-81c2-19f1bd01b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1adc7-b8bd-4260-8f36-512d9bd974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31bd96-4d06-49f0-bf70-7052eddf8f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f3a69-6d05-425d-81c2-19f1bd01b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9ab17d8-4acc-4d30-86f3-478a60ebf1a3}" ma:internalName="TaxCatchAll" ma:showField="CatchAllData" ma:web="0ebf3a69-6d05-425d-81c2-19f1bd01b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F6EB9-5CA1-4602-8EAF-5AFDA51F2344}"/>
</file>

<file path=customXml/itemProps2.xml><?xml version="1.0" encoding="utf-8"?>
<ds:datastoreItem xmlns:ds="http://schemas.openxmlformats.org/officeDocument/2006/customXml" ds:itemID="{3645FADA-D524-4FFE-B7E1-8871919A9E46}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626</TotalTime>
  <Words>595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Symbol</vt:lpstr>
      <vt:lpstr>Gallery</vt:lpstr>
      <vt:lpstr>Trauma, Christ Abuse, Church</vt:lpstr>
      <vt:lpstr>Trauma - Christ - abuse - Church</vt:lpstr>
      <vt:lpstr>Terminology</vt:lpstr>
      <vt:lpstr>Effects</vt:lpstr>
      <vt:lpstr>Post Traumatic Growth </vt:lpstr>
      <vt:lpstr>Body </vt:lpstr>
      <vt:lpstr>Behaviour </vt:lpstr>
      <vt:lpstr>Thinking and Emotions </vt:lpstr>
      <vt:lpstr>Spiritual </vt:lpstr>
      <vt:lpstr>Care - Preliminary Considerations </vt:lpstr>
      <vt:lpstr>Spiritual care  </vt:lpstr>
      <vt:lpstr>Whole Church Care  </vt:lpstr>
      <vt:lpstr>‘Trauma Informed’  </vt:lpstr>
      <vt:lpstr>Care – Safety and stabilisation </vt:lpstr>
      <vt:lpstr>Elijah </vt:lpstr>
      <vt:lpstr>Process </vt:lpstr>
      <vt:lpstr>Christlikeness </vt:lpstr>
      <vt:lpstr>Give voice </vt:lpstr>
      <vt:lpstr>Build Story </vt:lpstr>
      <vt:lpstr>Points of Reference  </vt:lpstr>
      <vt:lpstr>Signposting</vt:lpstr>
      <vt:lpstr>Selfcare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Trauma, Christ Abuse, Church</dc:title>
  <dc:creator>Phil Swann</dc:creator>
  <cp:lastModifiedBy>Phil Swann</cp:lastModifiedBy>
  <cp:revision>39</cp:revision>
  <dcterms:created xsi:type="dcterms:W3CDTF">2022-10-15T15:17:36Z</dcterms:created>
  <dcterms:modified xsi:type="dcterms:W3CDTF">2022-11-15T09:30:49Z</dcterms:modified>
</cp:coreProperties>
</file>